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90" r:id="rId4"/>
    <p:sldId id="291" r:id="rId5"/>
    <p:sldId id="260" r:id="rId6"/>
    <p:sldId id="263" r:id="rId7"/>
    <p:sldId id="264" r:id="rId8"/>
    <p:sldId id="303" r:id="rId9"/>
    <p:sldId id="258" r:id="rId10"/>
    <p:sldId id="297" r:id="rId11"/>
    <p:sldId id="272" r:id="rId12"/>
    <p:sldId id="268" r:id="rId13"/>
    <p:sldId id="269" r:id="rId14"/>
    <p:sldId id="270" r:id="rId15"/>
    <p:sldId id="271" r:id="rId16"/>
    <p:sldId id="262" r:id="rId17"/>
    <p:sldId id="265" r:id="rId18"/>
    <p:sldId id="294" r:id="rId19"/>
    <p:sldId id="267" r:id="rId20"/>
    <p:sldId id="276" r:id="rId21"/>
    <p:sldId id="277" r:id="rId22"/>
    <p:sldId id="278" r:id="rId23"/>
    <p:sldId id="279" r:id="rId24"/>
    <p:sldId id="298" r:id="rId25"/>
    <p:sldId id="280" r:id="rId26"/>
    <p:sldId id="299" r:id="rId27"/>
    <p:sldId id="301" r:id="rId28"/>
    <p:sldId id="285" r:id="rId29"/>
    <p:sldId id="300" r:id="rId30"/>
    <p:sldId id="302" r:id="rId31"/>
    <p:sldId id="288" r:id="rId32"/>
    <p:sldId id="295" r:id="rId33"/>
    <p:sldId id="296" r:id="rId34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02" autoAdjust="0"/>
    <p:restoredTop sz="82609" autoAdjust="0"/>
  </p:normalViewPr>
  <p:slideViewPr>
    <p:cSldViewPr snapToGrid="0">
      <p:cViewPr varScale="1">
        <p:scale>
          <a:sx n="107" d="100"/>
          <a:sy n="107" d="100"/>
        </p:scale>
        <p:origin x="1248" y="102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0"/>
          </a:xfrm>
          <a:prstGeom prst="rect">
            <a:avLst/>
          </a:prstGeom>
        </p:spPr>
        <p:txBody>
          <a:bodyPr vert="horz" lIns="94316" tIns="47158" rIns="94316" bIns="4715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4" cy="511730"/>
          </a:xfrm>
          <a:prstGeom prst="rect">
            <a:avLst/>
          </a:prstGeom>
        </p:spPr>
        <p:txBody>
          <a:bodyPr vert="horz" lIns="94316" tIns="47158" rIns="94316" bIns="47158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4" cy="511730"/>
          </a:xfrm>
          <a:prstGeom prst="rect">
            <a:avLst/>
          </a:prstGeom>
        </p:spPr>
        <p:txBody>
          <a:bodyPr vert="horz" lIns="94316" tIns="47158" rIns="94316" bIns="4715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4" cy="511730"/>
          </a:xfrm>
          <a:prstGeom prst="rect">
            <a:avLst/>
          </a:prstGeom>
        </p:spPr>
        <p:txBody>
          <a:bodyPr vert="horz" lIns="94316" tIns="47158" rIns="94316" bIns="47158" rtlCol="0" anchor="b"/>
          <a:lstStyle>
            <a:lvl1pPr algn="r">
              <a:defRPr sz="1200"/>
            </a:lvl1pPr>
          </a:lstStyle>
          <a:p>
            <a:fld id="{BCF533E1-8930-47BD-A783-89FE06C1CA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421592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5981" cy="512298"/>
          </a:xfrm>
          <a:prstGeom prst="rect">
            <a:avLst/>
          </a:prstGeom>
        </p:spPr>
        <p:txBody>
          <a:bodyPr vert="horz" lIns="93726" tIns="46863" rIns="93726" bIns="4686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682" y="0"/>
            <a:ext cx="3075981" cy="512298"/>
          </a:xfrm>
          <a:prstGeom prst="rect">
            <a:avLst/>
          </a:prstGeom>
        </p:spPr>
        <p:txBody>
          <a:bodyPr vert="horz" lIns="93726" tIns="46863" rIns="93726" bIns="46863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26" tIns="46863" rIns="93726" bIns="4686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094" y="4861969"/>
            <a:ext cx="5679113" cy="4605818"/>
          </a:xfrm>
          <a:prstGeom prst="rect">
            <a:avLst/>
          </a:prstGeom>
        </p:spPr>
        <p:txBody>
          <a:bodyPr vert="horz" lIns="93726" tIns="46863" rIns="93726" bIns="4686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0693"/>
            <a:ext cx="3075981" cy="512298"/>
          </a:xfrm>
          <a:prstGeom prst="rect">
            <a:avLst/>
          </a:prstGeom>
        </p:spPr>
        <p:txBody>
          <a:bodyPr vert="horz" lIns="93726" tIns="46863" rIns="93726" bIns="4686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682" y="9720693"/>
            <a:ext cx="3075981" cy="512298"/>
          </a:xfrm>
          <a:prstGeom prst="rect">
            <a:avLst/>
          </a:prstGeom>
        </p:spPr>
        <p:txBody>
          <a:bodyPr vert="horz" lIns="93726" tIns="46863" rIns="93726" bIns="46863" rtlCol="0" anchor="b"/>
          <a:lstStyle>
            <a:lvl1pPr algn="r">
              <a:defRPr sz="1200"/>
            </a:lvl1pPr>
          </a:lstStyle>
          <a:p>
            <a:fld id="{7D1198FD-9946-4369-9080-0D0E2D1B61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671773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198FD-9946-4369-9080-0D0E2D1B615E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574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6600" dirty="0"/>
              <a:t>こころの病</a:t>
            </a:r>
            <a:r>
              <a:rPr kumimoji="1" lang="ja-JP" altLang="en-US" sz="6600" dirty="0"/>
              <a:t>と</a:t>
            </a:r>
            <a:br>
              <a:rPr kumimoji="1" lang="en-US" altLang="ja-JP" sz="6600" dirty="0"/>
            </a:br>
            <a:r>
              <a:rPr lang="ja-JP" altLang="en-US" sz="6600" dirty="0"/>
              <a:t>　　　　　　出会ったら</a:t>
            </a:r>
            <a:endParaRPr kumimoji="1" lang="ja-JP" altLang="en-US" sz="6600" dirty="0"/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44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42950" y="1159934"/>
            <a:ext cx="7543800" cy="4023360"/>
          </a:xfrm>
        </p:spPr>
        <p:txBody>
          <a:bodyPr>
            <a:normAutofit/>
          </a:bodyPr>
          <a:lstStyle/>
          <a:p>
            <a:pPr algn="ctr"/>
            <a:endParaRPr kumimoji="1" lang="en-US" altLang="ja-JP" sz="4800" dirty="0">
              <a:latin typeface="+mj-ea"/>
              <a:ea typeface="+mj-ea"/>
            </a:endParaRPr>
          </a:p>
          <a:p>
            <a:pPr algn="ctr"/>
            <a:endParaRPr lang="en-US" altLang="ja-JP" sz="4800" dirty="0">
              <a:latin typeface="+mj-ea"/>
              <a:ea typeface="+mj-ea"/>
            </a:endParaRPr>
          </a:p>
          <a:p>
            <a:pPr algn="ctr"/>
            <a:r>
              <a:rPr kumimoji="1" lang="ja-JP" altLang="en-US" sz="4800" dirty="0">
                <a:latin typeface="+mj-ea"/>
                <a:ea typeface="+mj-ea"/>
              </a:rPr>
              <a:t>うつ病を考える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63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/>
          <p:cNvSpPr/>
          <p:nvPr/>
        </p:nvSpPr>
        <p:spPr>
          <a:xfrm>
            <a:off x="3912817" y="906796"/>
            <a:ext cx="991503" cy="914400"/>
          </a:xfrm>
          <a:prstGeom prst="ellipse">
            <a:avLst/>
          </a:prstGeom>
          <a:solidFill>
            <a:schemeClr val="accent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231921" y="1742819"/>
            <a:ext cx="354983" cy="156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3880516" y="1868963"/>
            <a:ext cx="1175116" cy="2115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3965903" y="3984171"/>
            <a:ext cx="416187" cy="18570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4504949" y="3984171"/>
            <a:ext cx="416187" cy="1857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 rot="742814">
            <a:off x="3468547" y="1894380"/>
            <a:ext cx="428428" cy="20189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雲形吹き出し 9"/>
          <p:cNvSpPr/>
          <p:nvPr/>
        </p:nvSpPr>
        <p:spPr>
          <a:xfrm>
            <a:off x="2358144" y="906796"/>
            <a:ext cx="1554580" cy="768728"/>
          </a:xfrm>
          <a:prstGeom prst="cloudCallout">
            <a:avLst>
              <a:gd name="adj1" fmla="val 38222"/>
              <a:gd name="adj2" fmla="val 61149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 rot="21069133">
            <a:off x="5008995" y="1877976"/>
            <a:ext cx="428428" cy="1984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11559" y="1130441"/>
            <a:ext cx="124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睡眠障害</a:t>
            </a:r>
          </a:p>
        </p:txBody>
      </p:sp>
      <p:sp>
        <p:nvSpPr>
          <p:cNvPr id="13" name="雲形吹き出し 12"/>
          <p:cNvSpPr/>
          <p:nvPr/>
        </p:nvSpPr>
        <p:spPr>
          <a:xfrm>
            <a:off x="1775941" y="1648377"/>
            <a:ext cx="1712503" cy="992777"/>
          </a:xfrm>
          <a:prstGeom prst="cloudCallout">
            <a:avLst>
              <a:gd name="adj1" fmla="val 66371"/>
              <a:gd name="adj2" fmla="val 1250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051485" y="1821598"/>
            <a:ext cx="1162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熟眠障害</a:t>
            </a:r>
          </a:p>
        </p:txBody>
      </p:sp>
      <p:sp>
        <p:nvSpPr>
          <p:cNvPr id="17" name="雲形吹き出し 16"/>
          <p:cNvSpPr/>
          <p:nvPr/>
        </p:nvSpPr>
        <p:spPr>
          <a:xfrm>
            <a:off x="660782" y="990724"/>
            <a:ext cx="1712503" cy="992777"/>
          </a:xfrm>
          <a:prstGeom prst="cloudCallout">
            <a:avLst>
              <a:gd name="adj1" fmla="val 66371"/>
              <a:gd name="adj2" fmla="val 1250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67321" y="1306192"/>
            <a:ext cx="110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入眠障害</a:t>
            </a:r>
          </a:p>
        </p:txBody>
      </p:sp>
      <p:sp>
        <p:nvSpPr>
          <p:cNvPr id="18" name="雲形吹き出し 17"/>
          <p:cNvSpPr/>
          <p:nvPr/>
        </p:nvSpPr>
        <p:spPr>
          <a:xfrm>
            <a:off x="676543" y="1922938"/>
            <a:ext cx="1556680" cy="847136"/>
          </a:xfrm>
          <a:prstGeom prst="cloudCallout">
            <a:avLst>
              <a:gd name="adj1" fmla="val 50642"/>
              <a:gd name="adj2" fmla="val 48001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雲形吹き出し 20"/>
          <p:cNvSpPr/>
          <p:nvPr/>
        </p:nvSpPr>
        <p:spPr>
          <a:xfrm>
            <a:off x="1598210" y="2375596"/>
            <a:ext cx="1376713" cy="788956"/>
          </a:xfrm>
          <a:prstGeom prst="cloudCallout">
            <a:avLst>
              <a:gd name="adj1" fmla="val 67417"/>
              <a:gd name="adj2" fmla="val 31363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931460" y="2138404"/>
            <a:ext cx="1208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早朝覚醒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836656" y="2641153"/>
            <a:ext cx="1112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食欲減退</a:t>
            </a:r>
          </a:p>
        </p:txBody>
      </p:sp>
      <p:sp>
        <p:nvSpPr>
          <p:cNvPr id="24" name="雲形吹き出し 23"/>
          <p:cNvSpPr/>
          <p:nvPr/>
        </p:nvSpPr>
        <p:spPr>
          <a:xfrm>
            <a:off x="1693309" y="3036627"/>
            <a:ext cx="1841600" cy="696036"/>
          </a:xfrm>
          <a:prstGeom prst="cloudCallout">
            <a:avLst>
              <a:gd name="adj1" fmla="val 52084"/>
              <a:gd name="adj2" fmla="val 40932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996514" y="3201647"/>
            <a:ext cx="1376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味覚障害</a:t>
            </a:r>
          </a:p>
        </p:txBody>
      </p:sp>
      <p:sp>
        <p:nvSpPr>
          <p:cNvPr id="27" name="雲形吹き出し 26"/>
          <p:cNvSpPr/>
          <p:nvPr/>
        </p:nvSpPr>
        <p:spPr>
          <a:xfrm>
            <a:off x="729140" y="2633451"/>
            <a:ext cx="1273271" cy="568196"/>
          </a:xfrm>
          <a:prstGeom prst="cloudCallout">
            <a:avLst>
              <a:gd name="adj1" fmla="val 50480"/>
              <a:gd name="adj2" fmla="val 5285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11972" y="2770074"/>
            <a:ext cx="1181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性欲減退</a:t>
            </a:r>
          </a:p>
        </p:txBody>
      </p:sp>
      <p:sp>
        <p:nvSpPr>
          <p:cNvPr id="29" name="雲形吹き出し 28"/>
          <p:cNvSpPr/>
          <p:nvPr/>
        </p:nvSpPr>
        <p:spPr>
          <a:xfrm>
            <a:off x="2815352" y="2478719"/>
            <a:ext cx="468419" cy="522464"/>
          </a:xfrm>
          <a:prstGeom prst="cloudCallout">
            <a:avLst>
              <a:gd name="adj1" fmla="val 46251"/>
              <a:gd name="adj2" fmla="val 72949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788596" y="2555285"/>
            <a:ext cx="626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ＥＤ</a:t>
            </a:r>
          </a:p>
        </p:txBody>
      </p:sp>
      <p:sp>
        <p:nvSpPr>
          <p:cNvPr id="31" name="雲形吹き出し 30"/>
          <p:cNvSpPr/>
          <p:nvPr/>
        </p:nvSpPr>
        <p:spPr>
          <a:xfrm>
            <a:off x="769970" y="3242591"/>
            <a:ext cx="1370320" cy="597858"/>
          </a:xfrm>
          <a:prstGeom prst="cloudCallout">
            <a:avLst>
              <a:gd name="adj1" fmla="val 25831"/>
              <a:gd name="adj2" fmla="val 53369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テキスト ボックス 1023"/>
          <p:cNvSpPr txBox="1"/>
          <p:nvPr/>
        </p:nvSpPr>
        <p:spPr>
          <a:xfrm>
            <a:off x="995435" y="3384645"/>
            <a:ext cx="1006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不感症</a:t>
            </a:r>
          </a:p>
        </p:txBody>
      </p:sp>
      <p:sp>
        <p:nvSpPr>
          <p:cNvPr id="34" name="雲形吹き出し 33"/>
          <p:cNvSpPr/>
          <p:nvPr/>
        </p:nvSpPr>
        <p:spPr>
          <a:xfrm>
            <a:off x="2550658" y="4746119"/>
            <a:ext cx="1370320" cy="597858"/>
          </a:xfrm>
          <a:prstGeom prst="cloudCallout">
            <a:avLst>
              <a:gd name="adj1" fmla="val 25831"/>
              <a:gd name="adj2" fmla="val 53369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雲形吹き出し 34"/>
          <p:cNvSpPr/>
          <p:nvPr/>
        </p:nvSpPr>
        <p:spPr>
          <a:xfrm>
            <a:off x="1202447" y="3753977"/>
            <a:ext cx="1528429" cy="586521"/>
          </a:xfrm>
          <a:prstGeom prst="cloudCallout">
            <a:avLst>
              <a:gd name="adj1" fmla="val 25831"/>
              <a:gd name="adj2" fmla="val 53369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雲形吹き出し 35"/>
          <p:cNvSpPr/>
          <p:nvPr/>
        </p:nvSpPr>
        <p:spPr>
          <a:xfrm>
            <a:off x="1661251" y="4772507"/>
            <a:ext cx="1370320" cy="597858"/>
          </a:xfrm>
          <a:prstGeom prst="cloudCallout">
            <a:avLst>
              <a:gd name="adj1" fmla="val 25831"/>
              <a:gd name="adj2" fmla="val 53369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雲形吹き出し 36"/>
          <p:cNvSpPr/>
          <p:nvPr/>
        </p:nvSpPr>
        <p:spPr>
          <a:xfrm>
            <a:off x="1362758" y="4288912"/>
            <a:ext cx="1370320" cy="597858"/>
          </a:xfrm>
          <a:prstGeom prst="cloudCallout">
            <a:avLst>
              <a:gd name="adj1" fmla="val 25831"/>
              <a:gd name="adj2" fmla="val 53369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雲形吹き出し 37"/>
          <p:cNvSpPr/>
          <p:nvPr/>
        </p:nvSpPr>
        <p:spPr>
          <a:xfrm>
            <a:off x="2393311" y="4253035"/>
            <a:ext cx="1370320" cy="597858"/>
          </a:xfrm>
          <a:prstGeom prst="cloudCallout">
            <a:avLst>
              <a:gd name="adj1" fmla="val 25831"/>
              <a:gd name="adj2" fmla="val 53369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雲形吹き出し 38"/>
          <p:cNvSpPr/>
          <p:nvPr/>
        </p:nvSpPr>
        <p:spPr>
          <a:xfrm>
            <a:off x="2229161" y="3693920"/>
            <a:ext cx="1370320" cy="597858"/>
          </a:xfrm>
          <a:prstGeom prst="cloudCallout">
            <a:avLst>
              <a:gd name="adj1" fmla="val 25831"/>
              <a:gd name="adj2" fmla="val 53369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テキスト ボックス 1024"/>
          <p:cNvSpPr txBox="1"/>
          <p:nvPr/>
        </p:nvSpPr>
        <p:spPr>
          <a:xfrm>
            <a:off x="1202447" y="3862570"/>
            <a:ext cx="130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月経異常</a:t>
            </a:r>
          </a:p>
        </p:txBody>
      </p:sp>
      <p:sp>
        <p:nvSpPr>
          <p:cNvPr id="1027" name="テキスト ボックス 1026"/>
          <p:cNvSpPr txBox="1"/>
          <p:nvPr/>
        </p:nvSpPr>
        <p:spPr>
          <a:xfrm>
            <a:off x="2527685" y="3885763"/>
            <a:ext cx="878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疲労感</a:t>
            </a:r>
          </a:p>
        </p:txBody>
      </p:sp>
      <p:sp>
        <p:nvSpPr>
          <p:cNvPr id="1028" name="テキスト ボックス 1027"/>
          <p:cNvSpPr txBox="1"/>
          <p:nvPr/>
        </p:nvSpPr>
        <p:spPr>
          <a:xfrm>
            <a:off x="1507544" y="4403175"/>
            <a:ext cx="983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脱力感</a:t>
            </a:r>
          </a:p>
        </p:txBody>
      </p:sp>
      <p:sp>
        <p:nvSpPr>
          <p:cNvPr id="1029" name="テキスト ボックス 1028"/>
          <p:cNvSpPr txBox="1"/>
          <p:nvPr/>
        </p:nvSpPr>
        <p:spPr>
          <a:xfrm>
            <a:off x="2594686" y="4378980"/>
            <a:ext cx="968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無力感</a:t>
            </a:r>
          </a:p>
        </p:txBody>
      </p:sp>
      <p:sp>
        <p:nvSpPr>
          <p:cNvPr id="1030" name="テキスト ボックス 1029"/>
          <p:cNvSpPr txBox="1"/>
          <p:nvPr/>
        </p:nvSpPr>
        <p:spPr>
          <a:xfrm>
            <a:off x="1949376" y="4912706"/>
            <a:ext cx="76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疼痛</a:t>
            </a:r>
          </a:p>
        </p:txBody>
      </p:sp>
      <p:sp>
        <p:nvSpPr>
          <p:cNvPr id="1031" name="テキスト ボックス 1030"/>
          <p:cNvSpPr txBox="1"/>
          <p:nvPr/>
        </p:nvSpPr>
        <p:spPr>
          <a:xfrm>
            <a:off x="2884699" y="4850893"/>
            <a:ext cx="825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便秘</a:t>
            </a:r>
          </a:p>
        </p:txBody>
      </p:sp>
      <p:sp>
        <p:nvSpPr>
          <p:cNvPr id="1032" name="角丸四角形 1031"/>
          <p:cNvSpPr/>
          <p:nvPr/>
        </p:nvSpPr>
        <p:spPr>
          <a:xfrm>
            <a:off x="518652" y="354842"/>
            <a:ext cx="3530115" cy="55195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テキスト ボックス 1032"/>
          <p:cNvSpPr txBox="1"/>
          <p:nvPr/>
        </p:nvSpPr>
        <p:spPr>
          <a:xfrm>
            <a:off x="1202447" y="464024"/>
            <a:ext cx="221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うつ病の身体的状態</a:t>
            </a:r>
          </a:p>
        </p:txBody>
      </p:sp>
      <p:sp>
        <p:nvSpPr>
          <p:cNvPr id="1034" name="雲形吹き出し 1033"/>
          <p:cNvSpPr/>
          <p:nvPr/>
        </p:nvSpPr>
        <p:spPr>
          <a:xfrm>
            <a:off x="5195350" y="1105122"/>
            <a:ext cx="1528272" cy="1015541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雲形吹き出し 48"/>
          <p:cNvSpPr/>
          <p:nvPr/>
        </p:nvSpPr>
        <p:spPr>
          <a:xfrm>
            <a:off x="6917200" y="1684046"/>
            <a:ext cx="1240522" cy="1015541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雲形吹き出し 50"/>
          <p:cNvSpPr/>
          <p:nvPr/>
        </p:nvSpPr>
        <p:spPr>
          <a:xfrm>
            <a:off x="5361781" y="4527789"/>
            <a:ext cx="1240522" cy="1015541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雲形吹き出し 51"/>
          <p:cNvSpPr/>
          <p:nvPr/>
        </p:nvSpPr>
        <p:spPr>
          <a:xfrm>
            <a:off x="6194295" y="1064581"/>
            <a:ext cx="1240522" cy="1015541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雲形吹き出し 54"/>
          <p:cNvSpPr/>
          <p:nvPr/>
        </p:nvSpPr>
        <p:spPr>
          <a:xfrm>
            <a:off x="5203882" y="1810279"/>
            <a:ext cx="1451539" cy="1015541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雲形吹き出し 52"/>
          <p:cNvSpPr/>
          <p:nvPr/>
        </p:nvSpPr>
        <p:spPr>
          <a:xfrm>
            <a:off x="7157205" y="2478719"/>
            <a:ext cx="1536796" cy="1428834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雲形吹き出し 53"/>
          <p:cNvSpPr/>
          <p:nvPr/>
        </p:nvSpPr>
        <p:spPr>
          <a:xfrm rot="21062715">
            <a:off x="6121154" y="2033977"/>
            <a:ext cx="1240522" cy="962523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雲形吹き出し 56"/>
          <p:cNvSpPr/>
          <p:nvPr/>
        </p:nvSpPr>
        <p:spPr>
          <a:xfrm>
            <a:off x="6115968" y="2904990"/>
            <a:ext cx="1787248" cy="1015541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雲形吹き出し 55"/>
          <p:cNvSpPr/>
          <p:nvPr/>
        </p:nvSpPr>
        <p:spPr>
          <a:xfrm>
            <a:off x="6490283" y="3629078"/>
            <a:ext cx="1240522" cy="1015541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雲形吹き出し 57"/>
          <p:cNvSpPr/>
          <p:nvPr/>
        </p:nvSpPr>
        <p:spPr>
          <a:xfrm>
            <a:off x="5339605" y="2954741"/>
            <a:ext cx="1240522" cy="1015541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雲形吹き出し 59"/>
          <p:cNvSpPr/>
          <p:nvPr/>
        </p:nvSpPr>
        <p:spPr>
          <a:xfrm>
            <a:off x="4814426" y="3832727"/>
            <a:ext cx="1240522" cy="1015541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雲形吹き出し 58"/>
          <p:cNvSpPr/>
          <p:nvPr/>
        </p:nvSpPr>
        <p:spPr>
          <a:xfrm>
            <a:off x="5604969" y="3709479"/>
            <a:ext cx="1240522" cy="1015541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テキスト ボックス 1035"/>
          <p:cNvSpPr txBox="1"/>
          <p:nvPr/>
        </p:nvSpPr>
        <p:spPr>
          <a:xfrm>
            <a:off x="5391655" y="1253243"/>
            <a:ext cx="1210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気分・感情の異常</a:t>
            </a:r>
          </a:p>
        </p:txBody>
      </p:sp>
      <p:sp>
        <p:nvSpPr>
          <p:cNvPr id="1037" name="テキスト ボックス 1036"/>
          <p:cNvSpPr txBox="1"/>
          <p:nvPr/>
        </p:nvSpPr>
        <p:spPr>
          <a:xfrm>
            <a:off x="6457607" y="1253243"/>
            <a:ext cx="971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気分の抑うつ</a:t>
            </a:r>
          </a:p>
        </p:txBody>
      </p:sp>
      <p:sp>
        <p:nvSpPr>
          <p:cNvPr id="1038" name="テキスト ボックス 1037"/>
          <p:cNvSpPr txBox="1"/>
          <p:nvPr/>
        </p:nvSpPr>
        <p:spPr>
          <a:xfrm>
            <a:off x="7130689" y="1797497"/>
            <a:ext cx="1018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思考の異常</a:t>
            </a:r>
          </a:p>
        </p:txBody>
      </p:sp>
      <p:sp>
        <p:nvSpPr>
          <p:cNvPr id="1039" name="テキスト ボックス 1038"/>
          <p:cNvSpPr txBox="1"/>
          <p:nvPr/>
        </p:nvSpPr>
        <p:spPr>
          <a:xfrm>
            <a:off x="5375793" y="1999905"/>
            <a:ext cx="1101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考えがまとまらない</a:t>
            </a:r>
          </a:p>
        </p:txBody>
      </p:sp>
      <p:sp>
        <p:nvSpPr>
          <p:cNvPr id="1040" name="テキスト ボックス 1039"/>
          <p:cNvSpPr txBox="1"/>
          <p:nvPr/>
        </p:nvSpPr>
        <p:spPr>
          <a:xfrm>
            <a:off x="6220870" y="2191817"/>
            <a:ext cx="1100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集中できない</a:t>
            </a:r>
          </a:p>
        </p:txBody>
      </p:sp>
      <p:sp>
        <p:nvSpPr>
          <p:cNvPr id="1041" name="テキスト ボックス 1040"/>
          <p:cNvSpPr txBox="1"/>
          <p:nvPr/>
        </p:nvSpPr>
        <p:spPr>
          <a:xfrm>
            <a:off x="7344051" y="2738315"/>
            <a:ext cx="1420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判断力・決断力が鈍る</a:t>
            </a:r>
          </a:p>
        </p:txBody>
      </p:sp>
      <p:sp>
        <p:nvSpPr>
          <p:cNvPr id="1042" name="テキスト ボックス 1041"/>
          <p:cNvSpPr txBox="1"/>
          <p:nvPr/>
        </p:nvSpPr>
        <p:spPr>
          <a:xfrm>
            <a:off x="5527597" y="3114516"/>
            <a:ext cx="1074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絶望感・劣等感</a:t>
            </a:r>
          </a:p>
        </p:txBody>
      </p:sp>
      <p:sp>
        <p:nvSpPr>
          <p:cNvPr id="1044" name="テキスト ボックス 1043"/>
          <p:cNvSpPr txBox="1"/>
          <p:nvPr/>
        </p:nvSpPr>
        <p:spPr>
          <a:xfrm>
            <a:off x="6383475" y="3063148"/>
            <a:ext cx="1207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意欲・行動の異常</a:t>
            </a:r>
          </a:p>
        </p:txBody>
      </p:sp>
      <p:sp>
        <p:nvSpPr>
          <p:cNvPr id="1045" name="テキスト ボックス 1044"/>
          <p:cNvSpPr txBox="1"/>
          <p:nvPr/>
        </p:nvSpPr>
        <p:spPr>
          <a:xfrm>
            <a:off x="6722781" y="3813682"/>
            <a:ext cx="99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行動量の低下</a:t>
            </a:r>
          </a:p>
        </p:txBody>
      </p:sp>
      <p:sp>
        <p:nvSpPr>
          <p:cNvPr id="1046" name="テキスト ボックス 1045"/>
          <p:cNvSpPr txBox="1"/>
          <p:nvPr/>
        </p:nvSpPr>
        <p:spPr>
          <a:xfrm>
            <a:off x="4882869" y="3933352"/>
            <a:ext cx="110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表情・身振りの減少</a:t>
            </a:r>
          </a:p>
        </p:txBody>
      </p:sp>
      <p:sp>
        <p:nvSpPr>
          <p:cNvPr id="1047" name="テキスト ボックス 1046"/>
          <p:cNvSpPr txBox="1"/>
          <p:nvPr/>
        </p:nvSpPr>
        <p:spPr>
          <a:xfrm>
            <a:off x="5790313" y="3933353"/>
            <a:ext cx="868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生気に乏しい</a:t>
            </a:r>
          </a:p>
        </p:txBody>
      </p:sp>
      <p:sp>
        <p:nvSpPr>
          <p:cNvPr id="1048" name="テキスト ボックス 1047"/>
          <p:cNvSpPr txBox="1"/>
          <p:nvPr/>
        </p:nvSpPr>
        <p:spPr>
          <a:xfrm>
            <a:off x="5558891" y="4697647"/>
            <a:ext cx="1021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不安・焦燥感</a:t>
            </a:r>
          </a:p>
        </p:txBody>
      </p:sp>
      <p:sp>
        <p:nvSpPr>
          <p:cNvPr id="75" name="角丸四角形 74"/>
          <p:cNvSpPr/>
          <p:nvPr/>
        </p:nvSpPr>
        <p:spPr>
          <a:xfrm>
            <a:off x="5100351" y="372713"/>
            <a:ext cx="3530115" cy="55195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テキスト ボックス 1048"/>
          <p:cNvSpPr txBox="1"/>
          <p:nvPr/>
        </p:nvSpPr>
        <p:spPr>
          <a:xfrm>
            <a:off x="5886024" y="473449"/>
            <a:ext cx="198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うつ病の精神状態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917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+mj-ea"/>
              </a:rPr>
              <a:t>うつの症状</a:t>
            </a:r>
            <a:br>
              <a:rPr kumimoji="1" lang="en-US" altLang="ja-JP" dirty="0">
                <a:latin typeface="+mj-ea"/>
              </a:rPr>
            </a:br>
            <a:r>
              <a:rPr lang="ja-JP" altLang="en-US" dirty="0">
                <a:latin typeface="+mj-ea"/>
              </a:rPr>
              <a:t>（１）</a:t>
            </a:r>
            <a:r>
              <a:rPr lang="ja-JP" altLang="en-US" b="1" dirty="0">
                <a:solidFill>
                  <a:srgbClr val="FF0000"/>
                </a:solidFill>
                <a:latin typeface="+mj-ea"/>
              </a:rPr>
              <a:t>抑うつ気分</a:t>
            </a:r>
            <a:endParaRPr kumimoji="1" lang="ja-JP" altLang="en-US" b="1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2960" y="1845734"/>
            <a:ext cx="6021187" cy="4023360"/>
          </a:xfrm>
        </p:spPr>
        <p:txBody>
          <a:bodyPr>
            <a:noAutofit/>
          </a:bodyPr>
          <a:lstStyle/>
          <a:p>
            <a:r>
              <a:rPr kumimoji="1" lang="ja-JP" altLang="en-US" sz="3200" dirty="0"/>
              <a:t>気分がふさぐ、落ち込む、</a:t>
            </a:r>
            <a:endParaRPr kumimoji="1" lang="en-US" altLang="ja-JP" sz="3200" dirty="0"/>
          </a:p>
          <a:p>
            <a:r>
              <a:rPr kumimoji="1" lang="ja-JP" altLang="en-US" sz="3200" dirty="0"/>
              <a:t>笑顔がない</a:t>
            </a:r>
            <a:r>
              <a:rPr lang="ja-JP" altLang="en-US" sz="3200" dirty="0"/>
              <a:t>、</a:t>
            </a:r>
            <a:r>
              <a:rPr kumimoji="1" lang="ja-JP" altLang="en-US" sz="3200" dirty="0"/>
              <a:t>寂しい、情けない、</a:t>
            </a:r>
            <a:endParaRPr kumimoji="1" lang="en-US" altLang="ja-JP" sz="3200" dirty="0"/>
          </a:p>
          <a:p>
            <a:r>
              <a:rPr kumimoji="1" lang="ja-JP" altLang="en-US" sz="3200" dirty="0"/>
              <a:t>切ない、悲観的、希望がない、</a:t>
            </a:r>
            <a:endParaRPr kumimoji="1" lang="en-US" altLang="ja-JP" sz="3200" dirty="0"/>
          </a:p>
          <a:p>
            <a:r>
              <a:rPr kumimoji="1" lang="ja-JP" altLang="en-US" sz="3200" dirty="0"/>
              <a:t>何の役にも立たない、</a:t>
            </a:r>
            <a:endParaRPr kumimoji="1" lang="en-US" altLang="ja-JP" sz="3200" dirty="0"/>
          </a:p>
          <a:p>
            <a:r>
              <a:rPr kumimoji="1" lang="ja-JP" altLang="en-US" sz="3200" dirty="0"/>
              <a:t>皆に迷惑をかける、</a:t>
            </a:r>
            <a:r>
              <a:rPr lang="ja-JP" altLang="en-US" sz="3200" dirty="0"/>
              <a:t>自分を責める</a:t>
            </a:r>
            <a:endParaRPr kumimoji="1" lang="ja-JP" altLang="en-US" sz="3200" dirty="0"/>
          </a:p>
        </p:txBody>
      </p:sp>
      <p:pic>
        <p:nvPicPr>
          <p:cNvPr id="1026" name="Picture 2" descr="http://4.bp.blogspot.com/-6JPC9gxdRk8/VYJrdfh2OxI/AAAAAAAAudw/n3vaFho1pok/s800/gakkari_tameiki_m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44148" y="2893422"/>
            <a:ext cx="2070370" cy="286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41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err="1"/>
              <a:t>うつの</a:t>
            </a:r>
            <a:r>
              <a:rPr kumimoji="1" lang="ja-JP" altLang="en-US" dirty="0"/>
              <a:t>症状</a:t>
            </a:r>
            <a:br>
              <a:rPr kumimoji="1" lang="en-US" altLang="ja-JP" dirty="0"/>
            </a:br>
            <a:r>
              <a:rPr lang="ja-JP" altLang="en-US" dirty="0"/>
              <a:t>（２）</a:t>
            </a:r>
            <a:r>
              <a:rPr lang="ja-JP" altLang="en-US" b="1" dirty="0">
                <a:solidFill>
                  <a:srgbClr val="FF0000"/>
                </a:solidFill>
              </a:rPr>
              <a:t>精神運動制止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2960" y="1845734"/>
            <a:ext cx="5463540" cy="4023360"/>
          </a:xfrm>
        </p:spPr>
        <p:txBody>
          <a:bodyPr>
            <a:noAutofit/>
          </a:bodyPr>
          <a:lstStyle/>
          <a:p>
            <a:r>
              <a:rPr kumimoji="1" lang="ja-JP" altLang="en-US" sz="3200" dirty="0"/>
              <a:t>つまらない、興味がわかない、</a:t>
            </a:r>
            <a:endParaRPr kumimoji="1" lang="en-US" altLang="ja-JP" sz="3200" dirty="0"/>
          </a:p>
          <a:p>
            <a:r>
              <a:rPr kumimoji="1" lang="ja-JP" altLang="en-US" sz="3200" dirty="0"/>
              <a:t>面倒くさい、人に会うのが嫌、</a:t>
            </a:r>
            <a:endParaRPr kumimoji="1" lang="en-US" altLang="ja-JP" sz="3200" dirty="0"/>
          </a:p>
          <a:p>
            <a:r>
              <a:rPr kumimoji="1" lang="ja-JP" altLang="en-US" sz="3200" dirty="0"/>
              <a:t>何もする気が起きない、</a:t>
            </a:r>
            <a:endParaRPr kumimoji="1" lang="en-US" altLang="ja-JP" sz="3200" dirty="0"/>
          </a:p>
          <a:p>
            <a:r>
              <a:rPr kumimoji="1" lang="ja-JP" altLang="en-US" sz="3200" dirty="0"/>
              <a:t>集中できない、成績が落ちる、</a:t>
            </a:r>
            <a:endParaRPr kumimoji="1" lang="en-US" altLang="ja-JP" sz="3200" dirty="0"/>
          </a:p>
          <a:p>
            <a:r>
              <a:rPr kumimoji="1" lang="ja-JP" altLang="en-US" sz="3200" dirty="0"/>
              <a:t>決断ができない</a:t>
            </a:r>
          </a:p>
        </p:txBody>
      </p:sp>
      <p:pic>
        <p:nvPicPr>
          <p:cNvPr id="2050" name="Picture 2" descr="http://3.bp.blogspot.com/-I-iyrSZ7L7o/Ur1GYYg6Q4I/AAAAAAAAccw/UhS3-vqvPGE/s800/utsu_wom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63" y="2893651"/>
            <a:ext cx="2134572" cy="318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78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err="1"/>
              <a:t>うつの</a:t>
            </a:r>
            <a:r>
              <a:rPr kumimoji="1" lang="ja-JP" altLang="en-US" dirty="0"/>
              <a:t>症状</a:t>
            </a:r>
            <a:br>
              <a:rPr kumimoji="1" lang="en-US" altLang="ja-JP" dirty="0"/>
            </a:br>
            <a:r>
              <a:rPr lang="ja-JP" altLang="en-US" dirty="0"/>
              <a:t>（３）</a:t>
            </a:r>
            <a:r>
              <a:rPr lang="ja-JP" altLang="en-US" b="1" dirty="0">
                <a:solidFill>
                  <a:srgbClr val="FF0000"/>
                </a:solidFill>
              </a:rPr>
              <a:t>不安・焦燥感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2960" y="1845734"/>
            <a:ext cx="5998946" cy="4023360"/>
          </a:xfrm>
        </p:spPr>
        <p:txBody>
          <a:bodyPr>
            <a:normAutofit/>
          </a:bodyPr>
          <a:lstStyle/>
          <a:p>
            <a:r>
              <a:rPr lang="ja-JP" altLang="en-US" sz="3200" dirty="0"/>
              <a:t>ひとり</a:t>
            </a:r>
            <a:r>
              <a:rPr kumimoji="1" lang="ja-JP" altLang="en-US" sz="3200" dirty="0"/>
              <a:t>でいるのが怖い、</a:t>
            </a:r>
            <a:endParaRPr kumimoji="1" lang="en-US" altLang="ja-JP" sz="3200" dirty="0"/>
          </a:p>
          <a:p>
            <a:r>
              <a:rPr kumimoji="1" lang="ja-JP" altLang="en-US" sz="3200" dirty="0"/>
              <a:t>そわそわと落ち着かない、</a:t>
            </a:r>
            <a:endParaRPr kumimoji="1" lang="en-US" altLang="ja-JP" sz="3200" dirty="0"/>
          </a:p>
          <a:p>
            <a:r>
              <a:rPr kumimoji="1" lang="ja-JP" altLang="en-US" sz="3200" dirty="0"/>
              <a:t>じっと座っていられない、</a:t>
            </a:r>
            <a:endParaRPr kumimoji="1" lang="en-US" altLang="ja-JP" sz="3200" dirty="0"/>
          </a:p>
          <a:p>
            <a:r>
              <a:rPr kumimoji="1" lang="ja-JP" altLang="en-US" sz="3200" dirty="0"/>
              <a:t>部屋中をウロウロと歩き回る、</a:t>
            </a:r>
            <a:endParaRPr kumimoji="1" lang="en-US" altLang="ja-JP" sz="3200" dirty="0"/>
          </a:p>
          <a:p>
            <a:r>
              <a:rPr kumimoji="1" lang="ja-JP" altLang="en-US" sz="3200" dirty="0"/>
              <a:t>髪をかきむしる</a:t>
            </a:r>
          </a:p>
        </p:txBody>
      </p:sp>
      <p:pic>
        <p:nvPicPr>
          <p:cNvPr id="3074" name="Picture 2" descr="http://1.bp.blogspot.com/-6YTL61Cm9lE/VPQTz07UGwI/AAAAAAAAsCU/_19ygG8yfbQ/s800/apron_woman2-2sho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257" y="2218124"/>
            <a:ext cx="2168434" cy="374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68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うつの症状</a:t>
            </a:r>
            <a:br>
              <a:rPr kumimoji="1" lang="en-US" altLang="ja-JP" dirty="0"/>
            </a:br>
            <a:r>
              <a:rPr lang="ja-JP" altLang="en-US" dirty="0"/>
              <a:t>（４）</a:t>
            </a:r>
            <a:r>
              <a:rPr lang="ja-JP" altLang="en-US" b="1" dirty="0">
                <a:solidFill>
                  <a:srgbClr val="FF0000"/>
                </a:solidFill>
              </a:rPr>
              <a:t>自律神経症状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62148" y="1845734"/>
            <a:ext cx="7543800" cy="4023360"/>
          </a:xfrm>
        </p:spPr>
        <p:txBody>
          <a:bodyPr>
            <a:noAutofit/>
          </a:bodyPr>
          <a:lstStyle/>
          <a:p>
            <a:r>
              <a:rPr kumimoji="1" lang="ja-JP" altLang="en-US" sz="3200" dirty="0"/>
              <a:t>眠れない、食欲がない、疲れやすい、</a:t>
            </a:r>
            <a:endParaRPr kumimoji="1" lang="en-US" altLang="ja-JP" sz="3200" dirty="0"/>
          </a:p>
          <a:p>
            <a:r>
              <a:rPr kumimoji="1" lang="ja-JP" altLang="en-US" sz="3200" dirty="0"/>
              <a:t>便秘、下痢、腹痛、微熱、頭痛、頭が重い、</a:t>
            </a:r>
            <a:endParaRPr kumimoji="1" lang="en-US" altLang="ja-JP" sz="3200" dirty="0"/>
          </a:p>
          <a:p>
            <a:r>
              <a:rPr kumimoji="1" lang="ja-JP" altLang="en-US" sz="3200" dirty="0"/>
              <a:t>目がかすむ、のどが渇く、発汗、</a:t>
            </a:r>
            <a:endParaRPr kumimoji="1" lang="en-US" altLang="ja-JP" sz="3200" dirty="0"/>
          </a:p>
          <a:p>
            <a:r>
              <a:rPr kumimoji="1" lang="ja-JP" altLang="en-US" sz="3200" dirty="0"/>
              <a:t>耳鳴り、心臓がドキドキする、</a:t>
            </a:r>
            <a:endParaRPr kumimoji="1" lang="en-US" altLang="ja-JP" sz="3200" dirty="0"/>
          </a:p>
          <a:p>
            <a:r>
              <a:rPr kumimoji="1" lang="ja-JP" altLang="en-US" sz="3200" dirty="0"/>
              <a:t>胸が苦しい、息苦しい、</a:t>
            </a:r>
            <a:endParaRPr kumimoji="1" lang="en-US" altLang="ja-JP" sz="3200" dirty="0"/>
          </a:p>
          <a:p>
            <a:r>
              <a:rPr kumimoji="1" lang="ja-JP" altLang="en-US" sz="3200" dirty="0"/>
              <a:t>過呼吸、肩こり、関節痛、筋肉痛、</a:t>
            </a:r>
          </a:p>
        </p:txBody>
      </p:sp>
      <p:pic>
        <p:nvPicPr>
          <p:cNvPr id="4098" name="Picture 2" descr="不眠症の人のイラスト（女性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245" y="3082834"/>
            <a:ext cx="2253710" cy="312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47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大切なのは、</a:t>
            </a:r>
            <a:r>
              <a:rPr lang="ja-JP" altLang="en-US" dirty="0"/>
              <a:t>きづくこと。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/>
              <a:t>・まずは休養をすすめよう</a:t>
            </a:r>
            <a:endParaRPr kumimoji="1" lang="en-US" altLang="ja-JP" sz="3600" dirty="0"/>
          </a:p>
          <a:p>
            <a:endParaRPr kumimoji="1" lang="en-US" altLang="ja-JP" sz="3600" dirty="0"/>
          </a:p>
          <a:p>
            <a:r>
              <a:rPr lang="ja-JP" altLang="en-US" sz="3600" dirty="0"/>
              <a:t>・寄り添ってあげよう</a:t>
            </a:r>
            <a:endParaRPr lang="en-US" altLang="ja-JP" sz="3600" dirty="0"/>
          </a:p>
        </p:txBody>
      </p:sp>
      <p:pic>
        <p:nvPicPr>
          <p:cNvPr id="5122" name="Picture 2" descr="自分の殻に閉じこもる人のイラス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996" y="2116183"/>
            <a:ext cx="258603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91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400" dirty="0"/>
              <a:t>どんな言葉をかければいいか。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kumimoji="1" lang="en-US" altLang="ja-JP" sz="4400" dirty="0"/>
          </a:p>
          <a:p>
            <a:pPr marL="0" indent="0">
              <a:buNone/>
            </a:pPr>
            <a:r>
              <a:rPr kumimoji="1" lang="ja-JP" altLang="en-US" sz="3600" dirty="0"/>
              <a:t>つらくて、何をするのも嫌になっている友人</a:t>
            </a:r>
            <a:r>
              <a:rPr lang="ja-JP" altLang="en-US" sz="3600" dirty="0"/>
              <a:t>は、どう感じるでしょう？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255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/>
              <a:t>それから　「つ な ぐ」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ja-JP" sz="3600" dirty="0"/>
              <a:t>命に</a:t>
            </a:r>
            <a:r>
              <a:rPr lang="ja-JP" altLang="en-US" sz="3600" dirty="0"/>
              <a:t>も</a:t>
            </a:r>
            <a:r>
              <a:rPr lang="ja-JP" altLang="ja-JP" sz="3600" dirty="0"/>
              <a:t>かかわることだから、</a:t>
            </a:r>
            <a:endParaRPr lang="en-US" altLang="ja-JP" sz="3600" dirty="0"/>
          </a:p>
          <a:p>
            <a:r>
              <a:rPr lang="ja-JP" altLang="ja-JP" sz="3600" dirty="0"/>
              <a:t>一人で抱えられない</a:t>
            </a:r>
            <a:r>
              <a:rPr lang="ja-JP" altLang="en-US" sz="3600" dirty="0"/>
              <a:t>よ</a:t>
            </a:r>
            <a:r>
              <a:rPr lang="ja-JP" altLang="ja-JP" sz="3600" dirty="0"/>
              <a:t>。</a:t>
            </a:r>
            <a:endParaRPr lang="en-US" altLang="ja-JP" sz="3600" dirty="0"/>
          </a:p>
          <a:p>
            <a:r>
              <a:rPr lang="ja-JP" altLang="ja-JP" sz="3600" dirty="0"/>
              <a:t>もちろん私にも。</a:t>
            </a:r>
            <a:endParaRPr lang="en-US" altLang="ja-JP" sz="3600" dirty="0"/>
          </a:p>
          <a:p>
            <a:endParaRPr lang="ja-JP" altLang="ja-JP" sz="1600" dirty="0"/>
          </a:p>
          <a:p>
            <a:r>
              <a:rPr lang="ja-JP" altLang="ja-JP" sz="3600"/>
              <a:t>あなたを</a:t>
            </a:r>
            <a:r>
              <a:rPr lang="ja-JP" altLang="en-US" sz="3600"/>
              <a:t>大切</a:t>
            </a:r>
            <a:r>
              <a:rPr lang="ja-JP" altLang="ja-JP" sz="3600"/>
              <a:t>に</a:t>
            </a:r>
            <a:r>
              <a:rPr lang="ja-JP" altLang="ja-JP" sz="3600" dirty="0"/>
              <a:t>思うから、</a:t>
            </a:r>
            <a:r>
              <a:rPr lang="ja-JP" altLang="en-US" sz="3600" dirty="0"/>
              <a:t>一緒に</a:t>
            </a:r>
            <a:r>
              <a:rPr lang="ja-JP" altLang="ja-JP" sz="3600" dirty="0"/>
              <a:t>大人に</a:t>
            </a:r>
            <a:r>
              <a:rPr lang="ja-JP" altLang="en-US" sz="3600" dirty="0"/>
              <a:t>相談しよう</a:t>
            </a:r>
            <a:r>
              <a:rPr lang="ja-JP" altLang="ja-JP" sz="3600" dirty="0"/>
              <a:t>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099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私の相談リスト</a:t>
            </a:r>
            <a:br>
              <a:rPr kumimoji="1" lang="en-US" altLang="ja-JP" dirty="0"/>
            </a:br>
            <a:r>
              <a:rPr lang="ja-JP" altLang="en-US" dirty="0"/>
              <a:t>（しんらいできる　大人たち）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kumimoji="1" lang="ja-JP" altLang="en-US" sz="4400" dirty="0"/>
              <a:t>学校</a:t>
            </a:r>
            <a:endParaRPr kumimoji="1" lang="en-US" altLang="ja-JP" sz="4400" dirty="0"/>
          </a:p>
          <a:p>
            <a:r>
              <a:rPr kumimoji="1" lang="ja-JP" altLang="en-US" sz="4400" dirty="0"/>
              <a:t>カウンセラー</a:t>
            </a:r>
            <a:endParaRPr kumimoji="1" lang="en-US" altLang="ja-JP" sz="4400" dirty="0"/>
          </a:p>
          <a:p>
            <a:r>
              <a:rPr lang="ja-JP" altLang="en-US" sz="4400" dirty="0"/>
              <a:t>保健所</a:t>
            </a:r>
            <a:endParaRPr lang="en-US" altLang="ja-JP" sz="4400" dirty="0"/>
          </a:p>
          <a:p>
            <a:r>
              <a:rPr lang="ja-JP" altLang="en-US" sz="4400" dirty="0"/>
              <a:t>精神保健センター</a:t>
            </a:r>
            <a:endParaRPr lang="en-US" altLang="ja-JP" sz="4400" dirty="0"/>
          </a:p>
          <a:p>
            <a:r>
              <a:rPr kumimoji="1" lang="ja-JP" altLang="en-US" sz="4400" dirty="0" err="1"/>
              <a:t>ひょうごっ</a:t>
            </a:r>
            <a:r>
              <a:rPr kumimoji="1" lang="ja-JP" altLang="en-US" sz="4400" dirty="0"/>
              <a:t>子悩み相談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765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本時</a:t>
            </a:r>
            <a:r>
              <a:rPr kumimoji="1" lang="ja-JP" altLang="en-US" dirty="0"/>
              <a:t>の予定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dirty="0"/>
              <a:t>１「つらい気分」と向かい合う</a:t>
            </a:r>
            <a:endParaRPr kumimoji="1" lang="en-US" altLang="ja-JP" sz="4000" dirty="0"/>
          </a:p>
          <a:p>
            <a:endParaRPr lang="en-US" altLang="ja-JP" sz="1000" dirty="0"/>
          </a:p>
          <a:p>
            <a:r>
              <a:rPr kumimoji="1" lang="ja-JP" altLang="en-US" sz="4000" dirty="0"/>
              <a:t>２「</a:t>
            </a:r>
            <a:r>
              <a:rPr lang="ja-JP" altLang="en-US" sz="4000" dirty="0"/>
              <a:t>こころの病</a:t>
            </a:r>
            <a:r>
              <a:rPr kumimoji="1" lang="ja-JP" altLang="en-US" sz="4000" dirty="0"/>
              <a:t>」</a:t>
            </a:r>
            <a:r>
              <a:rPr lang="ja-JP" altLang="en-US" sz="4000" dirty="0"/>
              <a:t>について、その特徴</a:t>
            </a:r>
            <a:endParaRPr lang="en-US" altLang="ja-JP" sz="4000" dirty="0"/>
          </a:p>
          <a:p>
            <a:endParaRPr lang="en-US" altLang="ja-JP" sz="1000" dirty="0"/>
          </a:p>
          <a:p>
            <a:r>
              <a:rPr kumimoji="1" lang="ja-JP" altLang="en-US" sz="4000" dirty="0"/>
              <a:t>３「</a:t>
            </a:r>
            <a:r>
              <a:rPr lang="ja-JP" altLang="en-US" sz="4000" dirty="0"/>
              <a:t>うつ病</a:t>
            </a:r>
            <a:r>
              <a:rPr kumimoji="1" lang="ja-JP" altLang="en-US" sz="4000" dirty="0"/>
              <a:t>」とは？</a:t>
            </a:r>
            <a:endParaRPr kumimoji="1" lang="en-US" altLang="ja-JP" sz="4000" dirty="0"/>
          </a:p>
          <a:p>
            <a:endParaRPr kumimoji="1" lang="en-US" altLang="ja-JP" sz="1000" dirty="0"/>
          </a:p>
          <a:p>
            <a:r>
              <a:rPr lang="ja-JP" altLang="en-US" sz="4000" dirty="0"/>
              <a:t>４「うつ病」かも？と気づいたら</a:t>
            </a:r>
            <a:endParaRPr kumimoji="1" lang="ja-JP" altLang="en-US" sz="4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39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2960" y="2211657"/>
            <a:ext cx="75438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ja-JP" dirty="0"/>
              <a:t>じっさいにどんな相談が</a:t>
            </a:r>
            <a:br>
              <a:rPr lang="en-US" altLang="ja-JP" dirty="0"/>
            </a:br>
            <a:r>
              <a:rPr lang="ja-JP" altLang="ja-JP" dirty="0"/>
              <a:t>どこでできるの？</a:t>
            </a:r>
            <a:br>
              <a:rPr lang="ja-JP" altLang="ja-JP" dirty="0"/>
            </a:b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18457" y="3047516"/>
            <a:ext cx="7543800" cy="4023360"/>
          </a:xfrm>
        </p:spPr>
        <p:txBody>
          <a:bodyPr/>
          <a:lstStyle/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226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7239370"/>
              </p:ext>
            </p:extLst>
          </p:nvPr>
        </p:nvGraphicFramePr>
        <p:xfrm>
          <a:off x="239327" y="313497"/>
          <a:ext cx="8806702" cy="5701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2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3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45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ja-JP" sz="12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  <a:latin typeface="+mj-ea"/>
                          <a:ea typeface="+mj-ea"/>
                        </a:rPr>
                        <a:t>名称</a:t>
                      </a:r>
                      <a:endParaRPr lang="ja-JP" sz="12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9679" marR="396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  <a:latin typeface="+mj-ea"/>
                          <a:ea typeface="+mj-ea"/>
                        </a:rPr>
                        <a:t>内容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ja-JP" sz="12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9679" marR="3967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3139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j-ea"/>
                          <a:ea typeface="+mj-ea"/>
                        </a:rPr>
                        <a:t>自殺防止</a:t>
                      </a:r>
                      <a:endParaRPr lang="en-US" altLang="ja-JP" sz="1800" kern="100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71755" marR="717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j-ea"/>
                          <a:ea typeface="+mj-ea"/>
                        </a:rPr>
                        <a:t>（</a:t>
                      </a:r>
                      <a:r>
                        <a:rPr lang="ja-JP" altLang="en-US" sz="1400" kern="100" dirty="0">
                          <a:effectLst/>
                          <a:latin typeface="+mj-ea"/>
                          <a:ea typeface="+mj-ea"/>
                        </a:rPr>
                        <a:t>精神科受診が必要</a:t>
                      </a:r>
                      <a:r>
                        <a:rPr lang="ja-JP" sz="1400" kern="100" dirty="0">
                          <a:effectLst/>
                          <a:latin typeface="+mj-ea"/>
                          <a:ea typeface="+mj-ea"/>
                        </a:rPr>
                        <a:t>）</a:t>
                      </a:r>
                      <a:endParaRPr lang="ja-JP" sz="14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9679" marR="39679" marT="0" marB="0"/>
                </a:tc>
                <a:tc>
                  <a:txBody>
                    <a:bodyPr/>
                    <a:lstStyle/>
                    <a:p>
                      <a:pPr marL="112395" indent="-1123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2000" b="1" kern="100" dirty="0">
                          <a:effectLst/>
                          <a:latin typeface="+mj-ea"/>
                          <a:ea typeface="+mj-ea"/>
                        </a:rPr>
                        <a:t>①精神科</a:t>
                      </a:r>
                      <a:endParaRPr lang="en-US" altLang="ja-JP" sz="2000" b="1" kern="100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112395" indent="-1123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200" b="1" kern="100" dirty="0">
                          <a:effectLst/>
                          <a:latin typeface="+mj-ea"/>
                          <a:ea typeface="+mj-ea"/>
                        </a:rPr>
                        <a:t>　</a:t>
                      </a:r>
                      <a:r>
                        <a:rPr lang="ja-JP" altLang="en-US" sz="100" b="1" kern="100" dirty="0">
                          <a:effectLst/>
                          <a:latin typeface="+mj-ea"/>
                          <a:ea typeface="+mj-ea"/>
                        </a:rPr>
                        <a:t>　　　　</a:t>
                      </a:r>
                      <a:r>
                        <a:rPr lang="ja-JP" altLang="en-US" sz="600" b="1" kern="100" dirty="0">
                          <a:effectLst/>
                          <a:latin typeface="+mj-ea"/>
                          <a:ea typeface="+mj-ea"/>
                        </a:rPr>
                        <a:t>　　</a:t>
                      </a:r>
                      <a:r>
                        <a:rPr lang="ja-JP" altLang="en-US" sz="100" b="1" kern="100" dirty="0">
                          <a:effectLst/>
                          <a:latin typeface="+mj-ea"/>
                          <a:ea typeface="+mj-ea"/>
                        </a:rPr>
                        <a:t>　</a:t>
                      </a:r>
                      <a:r>
                        <a:rPr lang="ja-JP" sz="2000" b="1" kern="100" dirty="0">
                          <a:effectLst/>
                          <a:latin typeface="+mj-ea"/>
                          <a:ea typeface="+mj-ea"/>
                        </a:rPr>
                        <a:t>救急情報センター</a:t>
                      </a:r>
                      <a:endParaRPr lang="ja-JP" sz="20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9679" marR="39679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-889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j-ea"/>
                          <a:ea typeface="+mj-ea"/>
                        </a:rPr>
                        <a:t>・緊急の医療受診ができる</a:t>
                      </a:r>
                    </a:p>
                    <a:p>
                      <a:pPr marL="88900" indent="-889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j-ea"/>
                          <a:ea typeface="+mj-ea"/>
                        </a:rPr>
                        <a:t>・</a:t>
                      </a:r>
                      <a:r>
                        <a:rPr lang="ja-JP" altLang="en-US" sz="1800" kern="100" dirty="0">
                          <a:effectLst/>
                          <a:latin typeface="+mj-ea"/>
                          <a:ea typeface="+mj-ea"/>
                        </a:rPr>
                        <a:t>イライラ・不安で翌朝までに精神科受診が必要</a:t>
                      </a:r>
                      <a:endParaRPr lang="ja-JP" sz="1800" kern="100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88900" indent="-889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j-ea"/>
                          <a:ea typeface="+mj-ea"/>
                        </a:rPr>
                        <a:t>・家族や本人からの電話相談</a:t>
                      </a:r>
                    </a:p>
                    <a:p>
                      <a:pPr marL="88900" indent="-889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j-ea"/>
                          <a:ea typeface="+mj-ea"/>
                        </a:rPr>
                        <a:t>・病気の治療が必要な人や暴力がある人は受けない</a:t>
                      </a:r>
                      <a:endParaRPr lang="ja-JP" sz="18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9679" marR="3967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8560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j-ea"/>
                          <a:ea typeface="+mj-ea"/>
                        </a:rPr>
                        <a:t>自殺防止</a:t>
                      </a:r>
                    </a:p>
                    <a:p>
                      <a:pPr marL="71755" marR="717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j-ea"/>
                          <a:ea typeface="+mj-ea"/>
                        </a:rPr>
                        <a:t>（医療なし）</a:t>
                      </a:r>
                      <a:endParaRPr lang="ja-JP" sz="14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9679" marR="39679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12395" indent="-1123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2000" b="1" kern="100" dirty="0">
                          <a:effectLst/>
                          <a:latin typeface="+mj-ea"/>
                          <a:ea typeface="+mj-ea"/>
                        </a:rPr>
                        <a:t>②兵庫県</a:t>
                      </a:r>
                      <a:endParaRPr lang="en-US" altLang="ja-JP" sz="2000" b="1" kern="100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112395" indent="-1123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000" b="1" kern="100" dirty="0">
                          <a:effectLst/>
                          <a:latin typeface="+mj-ea"/>
                          <a:ea typeface="+mj-ea"/>
                        </a:rPr>
                        <a:t>　</a:t>
                      </a:r>
                      <a:r>
                        <a:rPr lang="ja-JP" altLang="en-US" sz="1200" b="1" kern="100" dirty="0">
                          <a:effectLst/>
                          <a:latin typeface="+mj-ea"/>
                          <a:ea typeface="+mj-ea"/>
                        </a:rPr>
                        <a:t>　</a:t>
                      </a:r>
                      <a:r>
                        <a:rPr lang="ja-JP" sz="2000" b="1" kern="100" dirty="0">
                          <a:effectLst/>
                          <a:latin typeface="+mj-ea"/>
                          <a:ea typeface="+mj-ea"/>
                        </a:rPr>
                        <a:t>いのちと心の</a:t>
                      </a:r>
                      <a:endParaRPr lang="en-US" altLang="ja-JP" sz="2000" b="1" kern="100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112395" indent="-1123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000" b="1" kern="100" dirty="0">
                          <a:effectLst/>
                          <a:latin typeface="+mj-ea"/>
                          <a:ea typeface="+mj-ea"/>
                        </a:rPr>
                        <a:t>　</a:t>
                      </a:r>
                      <a:r>
                        <a:rPr lang="ja-JP" altLang="en-US" sz="700" b="1" kern="100" dirty="0">
                          <a:effectLst/>
                          <a:latin typeface="+mj-ea"/>
                          <a:ea typeface="+mj-ea"/>
                        </a:rPr>
                        <a:t>　</a:t>
                      </a:r>
                      <a:r>
                        <a:rPr lang="ja-JP" sz="2000" b="1" kern="100" dirty="0">
                          <a:effectLst/>
                          <a:latin typeface="+mj-ea"/>
                          <a:ea typeface="+mj-ea"/>
                        </a:rPr>
                        <a:t>サポートダイヤル</a:t>
                      </a:r>
                      <a:endParaRPr lang="ja-JP" sz="20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9679" marR="396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-889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j-ea"/>
                          <a:ea typeface="+mj-ea"/>
                        </a:rPr>
                        <a:t>深夜の相談</a:t>
                      </a:r>
                    </a:p>
                    <a:p>
                      <a:pPr marL="88900" indent="-889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j-ea"/>
                          <a:ea typeface="+mj-ea"/>
                        </a:rPr>
                        <a:t>心の健康相談広く対応</a:t>
                      </a:r>
                      <a:endParaRPr lang="ja-JP" sz="18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9679" marR="39679" marT="0" marB="0"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592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j-ea"/>
                          <a:ea typeface="+mj-ea"/>
                        </a:rPr>
                        <a:t>青少年・</a:t>
                      </a:r>
                      <a:endParaRPr lang="en-US" altLang="ja-JP" sz="1800" kern="100" dirty="0">
                        <a:effectLst/>
                        <a:latin typeface="+mj-ea"/>
                        <a:ea typeface="+mj-ea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j-ea"/>
                          <a:ea typeface="+mj-ea"/>
                        </a:rPr>
                        <a:t>こども</a:t>
                      </a:r>
                      <a:endParaRPr lang="ja-JP" sz="18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9679" marR="39679" marT="0" marB="0"/>
                </a:tc>
                <a:tc>
                  <a:txBody>
                    <a:bodyPr/>
                    <a:lstStyle/>
                    <a:p>
                      <a:pPr indent="-4826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2000" b="1" kern="100" dirty="0">
                          <a:effectLst/>
                          <a:latin typeface="+mj-ea"/>
                          <a:ea typeface="+mj-ea"/>
                        </a:rPr>
                        <a:t>③ひょうごっ子</a:t>
                      </a:r>
                      <a:endParaRPr lang="en-US" altLang="ja-JP" sz="2000" b="1" kern="100" dirty="0">
                        <a:effectLst/>
                        <a:latin typeface="+mj-ea"/>
                        <a:ea typeface="+mj-ea"/>
                      </a:endParaRPr>
                    </a:p>
                    <a:p>
                      <a:pPr indent="-4826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000" b="1" kern="100" dirty="0">
                          <a:effectLst/>
                          <a:latin typeface="+mj-ea"/>
                          <a:ea typeface="+mj-ea"/>
                        </a:rPr>
                        <a:t>　</a:t>
                      </a:r>
                      <a:r>
                        <a:rPr lang="ja-JP" altLang="en-US" sz="1100" b="1" kern="100" dirty="0">
                          <a:effectLst/>
                          <a:latin typeface="+mj-ea"/>
                          <a:ea typeface="+mj-ea"/>
                        </a:rPr>
                        <a:t>　</a:t>
                      </a:r>
                      <a:r>
                        <a:rPr lang="ja-JP" sz="2000" b="1" kern="100" dirty="0">
                          <a:effectLst/>
                          <a:latin typeface="+mj-ea"/>
                          <a:ea typeface="+mj-ea"/>
                        </a:rPr>
                        <a:t>悩み相談</a:t>
                      </a:r>
                      <a:endParaRPr lang="ja-JP" sz="20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9679" marR="39679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88900" indent="-889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j-ea"/>
                          <a:ea typeface="+mj-ea"/>
                        </a:rPr>
                        <a:t>いじめ、不登校、友人関係、体罰、</a:t>
                      </a:r>
                      <a:endParaRPr lang="en-US" altLang="ja-JP" sz="1800" kern="100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88900" indent="-889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j-ea"/>
                          <a:ea typeface="+mj-ea"/>
                        </a:rPr>
                        <a:t>子どものＳＯＳ全般</a:t>
                      </a:r>
                      <a:endParaRPr lang="ja-JP" sz="18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9679" marR="3967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9423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j-ea"/>
                          <a:ea typeface="+mj-ea"/>
                        </a:rPr>
                        <a:t>こころの</a:t>
                      </a:r>
                      <a:endParaRPr lang="en-US" altLang="ja-JP" sz="1800" kern="100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71755" marR="717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j-ea"/>
                          <a:ea typeface="+mj-ea"/>
                        </a:rPr>
                        <a:t>健康</a:t>
                      </a:r>
                      <a:endParaRPr lang="ja-JP" sz="18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9679" marR="39679" marT="0" marB="0"/>
                </a:tc>
                <a:tc>
                  <a:txBody>
                    <a:bodyPr/>
                    <a:lstStyle/>
                    <a:p>
                      <a:pPr marL="89535" indent="-89535" algn="l">
                        <a:spcAft>
                          <a:spcPts val="0"/>
                        </a:spcAft>
                      </a:pPr>
                      <a:r>
                        <a:rPr lang="ja-JP" altLang="en-US" sz="2000" b="1" kern="100" dirty="0">
                          <a:effectLst/>
                          <a:latin typeface="+mj-ea"/>
                          <a:ea typeface="+mj-ea"/>
                        </a:rPr>
                        <a:t>④</a:t>
                      </a:r>
                      <a:r>
                        <a:rPr lang="ja-JP" sz="2000" b="1" kern="100" dirty="0">
                          <a:effectLst/>
                          <a:latin typeface="+mj-ea"/>
                          <a:ea typeface="+mj-ea"/>
                        </a:rPr>
                        <a:t>兵庫県</a:t>
                      </a:r>
                      <a:endParaRPr lang="en-US" altLang="ja-JP" sz="2000" b="1" kern="100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89535" indent="-89535" algn="l">
                        <a:spcAft>
                          <a:spcPts val="0"/>
                        </a:spcAft>
                      </a:pPr>
                      <a:r>
                        <a:rPr lang="ja-JP" altLang="en-US" sz="2000" b="1" kern="100" dirty="0">
                          <a:effectLst/>
                          <a:latin typeface="+mj-ea"/>
                          <a:ea typeface="+mj-ea"/>
                        </a:rPr>
                        <a:t>　</a:t>
                      </a:r>
                      <a:r>
                        <a:rPr lang="ja-JP" altLang="en-US" sz="1100" b="1" kern="100" dirty="0">
                          <a:effectLst/>
                          <a:latin typeface="+mj-ea"/>
                          <a:ea typeface="+mj-ea"/>
                        </a:rPr>
                        <a:t>　</a:t>
                      </a:r>
                      <a:r>
                        <a:rPr lang="ja-JP" sz="2000" b="1" kern="100" dirty="0">
                          <a:effectLst/>
                          <a:latin typeface="+mj-ea"/>
                          <a:ea typeface="+mj-ea"/>
                        </a:rPr>
                        <a:t>精神保健福祉</a:t>
                      </a:r>
                      <a:endParaRPr lang="en-US" altLang="ja-JP" sz="2000" b="1" kern="100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89535" indent="-89535" algn="l">
                        <a:spcAft>
                          <a:spcPts val="0"/>
                        </a:spcAft>
                      </a:pPr>
                      <a:r>
                        <a:rPr lang="ja-JP" altLang="en-US" sz="2000" b="1" kern="100" dirty="0">
                          <a:effectLst/>
                          <a:latin typeface="+mj-ea"/>
                          <a:ea typeface="+mj-ea"/>
                        </a:rPr>
                        <a:t>　</a:t>
                      </a:r>
                      <a:r>
                        <a:rPr lang="ja-JP" altLang="en-US" sz="1100" b="1" kern="100" dirty="0">
                          <a:effectLst/>
                          <a:latin typeface="+mj-ea"/>
                          <a:ea typeface="+mj-ea"/>
                        </a:rPr>
                        <a:t>　</a:t>
                      </a:r>
                      <a:r>
                        <a:rPr lang="ja-JP" sz="2000" b="1" kern="100" dirty="0">
                          <a:effectLst/>
                          <a:latin typeface="+mj-ea"/>
                          <a:ea typeface="+mj-ea"/>
                        </a:rPr>
                        <a:t>センター</a:t>
                      </a:r>
                      <a:endParaRPr lang="ja-JP" sz="2000" b="1" kern="100" dirty="0">
                        <a:effectLst/>
                        <a:latin typeface="+mj-ea"/>
                        <a:ea typeface="+mj-ea"/>
                        <a:cs typeface="ＭＳ Ｐゴシック"/>
                      </a:endParaRPr>
                    </a:p>
                  </a:txBody>
                  <a:tcPr marL="39679" marR="39679" marT="0" marB="0" anchor="ctr"/>
                </a:tc>
                <a:tc>
                  <a:txBody>
                    <a:bodyPr/>
                    <a:lstStyle/>
                    <a:p>
                      <a:pPr marL="88900" indent="-889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j-ea"/>
                          <a:ea typeface="+mj-ea"/>
                        </a:rPr>
                        <a:t>悩み、精神的な病気、引きこもり、薬物、うつなど</a:t>
                      </a:r>
                      <a:endParaRPr lang="ja-JP" sz="18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39679" marR="39679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679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5816" y="2029679"/>
            <a:ext cx="7543800" cy="1450757"/>
          </a:xfrm>
        </p:spPr>
        <p:txBody>
          <a:bodyPr>
            <a:normAutofit fontScale="90000"/>
          </a:bodyPr>
          <a:lstStyle/>
          <a:p>
            <a:r>
              <a:rPr lang="ja-JP" altLang="ja-JP" dirty="0"/>
              <a:t>では、実際に状況に分けて、</a:t>
            </a:r>
            <a:br>
              <a:rPr lang="en-US" altLang="ja-JP" dirty="0"/>
            </a:br>
            <a:r>
              <a:rPr lang="ja-JP" altLang="en-US" dirty="0"/>
              <a:t>　　　　　　　　　</a:t>
            </a:r>
            <a:r>
              <a:rPr lang="ja-JP" altLang="ja-JP" dirty="0"/>
              <a:t>考えていきましょう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2960" y="2483909"/>
            <a:ext cx="7543800" cy="402336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420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400" dirty="0"/>
              <a:t>どこにつなげばいいでしょう？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ja-JP" sz="3000" dirty="0"/>
              <a:t>①Ａさんは、学校の同じクラスのＢさんから</a:t>
            </a:r>
            <a:endParaRPr lang="en-US" altLang="ja-JP" sz="3000" dirty="0"/>
          </a:p>
          <a:p>
            <a:r>
              <a:rPr lang="ja-JP" altLang="en-US" sz="3000" dirty="0"/>
              <a:t>　</a:t>
            </a:r>
            <a:r>
              <a:rPr lang="ja-JP" altLang="ja-JP" sz="3000" dirty="0"/>
              <a:t>「死にた</a:t>
            </a:r>
            <a:r>
              <a:rPr lang="ja-JP" altLang="en-US" sz="3000" dirty="0"/>
              <a:t>くなる</a:t>
            </a:r>
            <a:r>
              <a:rPr lang="ja-JP" altLang="ja-JP" sz="3000" dirty="0"/>
              <a:t>ほど辛い」と悩みを打ち明け</a:t>
            </a:r>
            <a:endParaRPr lang="en-US" altLang="ja-JP" sz="3000" dirty="0"/>
          </a:p>
          <a:p>
            <a:r>
              <a:rPr lang="ja-JP" altLang="en-US" sz="3000" dirty="0"/>
              <a:t>　</a:t>
            </a:r>
            <a:r>
              <a:rPr lang="ja-JP" altLang="ja-JP" sz="3000" dirty="0"/>
              <a:t>ら</a:t>
            </a:r>
            <a:r>
              <a:rPr lang="ja-JP" altLang="ja-JP" sz="3000" dirty="0" err="1"/>
              <a:t>れま</a:t>
            </a:r>
            <a:r>
              <a:rPr lang="ja-JP" altLang="ja-JP" sz="3000" dirty="0"/>
              <a:t>した</a:t>
            </a:r>
            <a:r>
              <a:rPr lang="ja-JP" altLang="en-US" sz="3000" dirty="0"/>
              <a:t>。</a:t>
            </a:r>
            <a:endParaRPr lang="ja-JP" altLang="ja-JP" sz="3000" dirty="0"/>
          </a:p>
          <a:p>
            <a:endParaRPr kumimoji="1" lang="en-US" altLang="ja-JP" dirty="0"/>
          </a:p>
          <a:p>
            <a:endParaRPr lang="en-US" altLang="ja-JP" dirty="0"/>
          </a:p>
          <a:p>
            <a:pPr algn="ctr"/>
            <a:r>
              <a:rPr kumimoji="1" lang="ja-JP" altLang="en-US" sz="8000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27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解説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2960" y="1845734"/>
            <a:ext cx="7688742" cy="4023360"/>
          </a:xfrm>
        </p:spPr>
        <p:txBody>
          <a:bodyPr>
            <a:normAutofit/>
          </a:bodyPr>
          <a:lstStyle/>
          <a:p>
            <a:r>
              <a:rPr lang="ja-JP" altLang="ja-JP" sz="3600" dirty="0"/>
              <a:t>理由：死にた</a:t>
            </a:r>
            <a:r>
              <a:rPr lang="ja-JP" altLang="en-US" sz="3600" dirty="0"/>
              <a:t>くなるほど</a:t>
            </a:r>
            <a:r>
              <a:rPr lang="ja-JP" altLang="ja-JP" sz="3600" dirty="0"/>
              <a:t>の辛さなので、</a:t>
            </a:r>
            <a:endParaRPr lang="en-US" altLang="ja-JP" sz="3600" dirty="0"/>
          </a:p>
          <a:p>
            <a:r>
              <a:rPr lang="ja-JP" altLang="en-US" sz="3600" dirty="0"/>
              <a:t>　　　　</a:t>
            </a:r>
            <a:r>
              <a:rPr lang="ja-JP" altLang="ja-JP" sz="3600" dirty="0"/>
              <a:t>②です。</a:t>
            </a:r>
            <a:endParaRPr lang="en-US" altLang="ja-JP" sz="3600" dirty="0"/>
          </a:p>
          <a:p>
            <a:r>
              <a:rPr lang="ja-JP" altLang="en-US" sz="3600" dirty="0"/>
              <a:t>④</a:t>
            </a:r>
            <a:r>
              <a:rPr lang="ja-JP" altLang="ja-JP" sz="3600" dirty="0"/>
              <a:t>も相談内容は適切ですが、登校している場合には昼間の電話ができ</a:t>
            </a:r>
            <a:r>
              <a:rPr lang="ja-JP" altLang="en-US" sz="3600" dirty="0"/>
              <a:t>ません。</a:t>
            </a:r>
            <a:endParaRPr lang="en-US" altLang="ja-JP" sz="3600" dirty="0"/>
          </a:p>
          <a:p>
            <a:r>
              <a:rPr lang="ja-JP" altLang="ja-JP" sz="3600" dirty="0"/>
              <a:t>夜でも対応している</a:t>
            </a:r>
            <a:r>
              <a:rPr lang="ja-JP" altLang="ja-JP" sz="3600" b="1" dirty="0"/>
              <a:t>兵庫県いのちと心のサポートダイヤルの②</a:t>
            </a:r>
            <a:r>
              <a:rPr lang="ja-JP" altLang="ja-JP" sz="3600" dirty="0"/>
              <a:t>になります。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317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400" dirty="0"/>
              <a:t>どこにつなげばいいでしょう？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2960" y="1845734"/>
            <a:ext cx="8225506" cy="461405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ja-JP" sz="3000" dirty="0"/>
              <a:t>②Ａさんは、夜になるとつらい気持ちになり、すぐに</a:t>
            </a:r>
            <a:endParaRPr lang="en-US" altLang="ja-JP" sz="30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3000" dirty="0"/>
              <a:t>    </a:t>
            </a:r>
            <a:r>
              <a:rPr lang="ja-JP" altLang="ja-JP" sz="3000" dirty="0"/>
              <a:t>目が覚めてしまいます。</a:t>
            </a:r>
            <a:endParaRPr lang="en-US" altLang="ja-JP" sz="30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3000" dirty="0"/>
              <a:t>     </a:t>
            </a:r>
            <a:r>
              <a:rPr lang="ja-JP" altLang="ja-JP" sz="3000" dirty="0"/>
              <a:t>下痢をしやすかったり、以前までは関心があった</a:t>
            </a:r>
            <a:endParaRPr lang="en-US" altLang="ja-JP" sz="30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3000" dirty="0"/>
              <a:t>    </a:t>
            </a:r>
            <a:r>
              <a:rPr lang="en-US" altLang="ja-JP" sz="1800" dirty="0"/>
              <a:t>  </a:t>
            </a:r>
            <a:r>
              <a:rPr lang="ja-JP" altLang="ja-JP" sz="3000" dirty="0"/>
              <a:t>ダンスにも無関心になっています</a:t>
            </a:r>
            <a:r>
              <a:rPr lang="ja-JP" altLang="en-US" sz="3000" dirty="0"/>
              <a:t>。</a:t>
            </a:r>
            <a:endParaRPr lang="en-US" altLang="ja-JP" sz="30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ja-JP" sz="3000" dirty="0"/>
          </a:p>
          <a:p>
            <a:pPr marL="0" indent="0">
              <a:buNone/>
            </a:pPr>
            <a:r>
              <a:rPr lang="ja-JP" altLang="en-US" sz="8000" dirty="0">
                <a:solidFill>
                  <a:srgbClr val="FF0000"/>
                </a:solidFill>
              </a:rPr>
              <a:t>　　　　　①</a:t>
            </a:r>
            <a:endParaRPr lang="ja-JP" altLang="ja-JP" sz="8000" dirty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52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解説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ja-JP" sz="3200" dirty="0"/>
              <a:t>理由：</a:t>
            </a:r>
            <a:r>
              <a:rPr lang="ja-JP" altLang="en-US" sz="3200" dirty="0"/>
              <a:t>「</a:t>
            </a:r>
            <a:r>
              <a:rPr lang="ja-JP" altLang="ja-JP" sz="3200" dirty="0"/>
              <a:t>夜になるとつらい気持ちになる</a:t>
            </a:r>
            <a:r>
              <a:rPr lang="ja-JP" altLang="en-US" sz="3200" dirty="0"/>
              <a:t>」「</a:t>
            </a:r>
            <a:r>
              <a:rPr lang="ja-JP" altLang="ja-JP" sz="3200" dirty="0"/>
              <a:t>下痢や眠りについてすぐに起きてしまう</a:t>
            </a:r>
            <a:r>
              <a:rPr lang="ja-JP" altLang="en-US" sz="3200" dirty="0"/>
              <a:t>」</a:t>
            </a:r>
            <a:r>
              <a:rPr lang="ja-JP" altLang="ja-JP" sz="3200" dirty="0"/>
              <a:t>からうつの症状が見られます</a:t>
            </a:r>
            <a:r>
              <a:rPr lang="ja-JP" altLang="en-US" sz="3200" dirty="0"/>
              <a:t>。</a:t>
            </a:r>
            <a:endParaRPr lang="en-US" altLang="ja-JP" sz="3200" dirty="0"/>
          </a:p>
          <a:p>
            <a:r>
              <a:rPr lang="ja-JP" altLang="ja-JP" sz="3200" dirty="0"/>
              <a:t>精神科</a:t>
            </a:r>
            <a:r>
              <a:rPr lang="ja-JP" altLang="en-US" sz="3200" dirty="0"/>
              <a:t>医の関わりが</a:t>
            </a:r>
            <a:r>
              <a:rPr lang="ja-JP" altLang="ja-JP" sz="3200" dirty="0"/>
              <a:t>必要になると思われますので、①の</a:t>
            </a:r>
            <a:r>
              <a:rPr lang="ja-JP" altLang="ja-JP" sz="3200" b="1" dirty="0"/>
              <a:t>精神科救急情報センターが正解です。</a:t>
            </a:r>
            <a:endParaRPr lang="en-US" altLang="ja-JP" sz="3200" b="1" dirty="0"/>
          </a:p>
          <a:p>
            <a:r>
              <a:rPr lang="ja-JP" altLang="ja-JP" sz="3200" b="1" dirty="0"/>
              <a:t>②兵庫県いのちと心のサポートダイヤル</a:t>
            </a:r>
            <a:r>
              <a:rPr lang="ja-JP" altLang="en-US" sz="3200" b="1" dirty="0"/>
              <a:t>で</a:t>
            </a:r>
            <a:r>
              <a:rPr lang="ja-JP" altLang="ja-JP" sz="3200" b="1" dirty="0"/>
              <a:t>は、</a:t>
            </a:r>
            <a:r>
              <a:rPr lang="ja-JP" altLang="ja-JP" sz="3200" dirty="0"/>
              <a:t>精神科</a:t>
            </a:r>
            <a:r>
              <a:rPr lang="ja-JP" altLang="en-US" sz="3200" dirty="0"/>
              <a:t>医が</a:t>
            </a:r>
            <a:r>
              <a:rPr lang="ja-JP" altLang="ja-JP" sz="3200" dirty="0"/>
              <a:t>入らないので、この</a:t>
            </a:r>
            <a:r>
              <a:rPr lang="en-US" altLang="ja-JP" sz="3200" dirty="0"/>
              <a:t>A</a:t>
            </a:r>
            <a:r>
              <a:rPr lang="ja-JP" altLang="ja-JP" sz="3200" dirty="0" err="1"/>
              <a:t>さんの</a:t>
            </a:r>
            <a:r>
              <a:rPr lang="ja-JP" altLang="ja-JP" sz="3200" dirty="0"/>
              <a:t>状態には適していません。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455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2176364"/>
            <a:ext cx="7543800" cy="1450757"/>
          </a:xfrm>
        </p:spPr>
        <p:txBody>
          <a:bodyPr/>
          <a:lstStyle/>
          <a:p>
            <a:pPr algn="ctr"/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953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ja-JP" dirty="0"/>
            </a:br>
            <a:r>
              <a:rPr lang="ja-JP" altLang="en-US" sz="4400" dirty="0"/>
              <a:t>信頼できる大人は、</a:t>
            </a:r>
            <a:br>
              <a:rPr lang="en-US" altLang="ja-JP" sz="4400" dirty="0"/>
            </a:br>
            <a:r>
              <a:rPr lang="ja-JP" altLang="en-US" sz="4400" dirty="0"/>
              <a:t>このほかにも様々なところにいます。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ja-JP" altLang="ja-JP" sz="2800" dirty="0"/>
              <a:t>しんどい</a:t>
            </a:r>
            <a:r>
              <a:rPr lang="ja-JP" altLang="en-US" sz="2800" dirty="0"/>
              <a:t>とき</a:t>
            </a:r>
            <a:r>
              <a:rPr lang="ja-JP" altLang="ja-JP" sz="2800" dirty="0"/>
              <a:t>にしんどいと言うことで</a:t>
            </a:r>
            <a:endParaRPr lang="en-US" altLang="ja-JP" sz="2800" dirty="0"/>
          </a:p>
          <a:p>
            <a:pPr lvl="0"/>
            <a:r>
              <a:rPr lang="ja-JP" altLang="ja-JP" sz="2800" dirty="0"/>
              <a:t>必要な人につながることができます。</a:t>
            </a:r>
            <a:endParaRPr lang="en-US" altLang="ja-JP" sz="2800" dirty="0"/>
          </a:p>
          <a:p>
            <a:pPr lvl="0"/>
            <a:r>
              <a:rPr lang="ja-JP" altLang="en-US" sz="2800" dirty="0"/>
              <a:t>「</a:t>
            </a:r>
            <a:r>
              <a:rPr lang="ja-JP" altLang="ja-JP" sz="2800" dirty="0"/>
              <a:t>自分の力で生きていく</a:t>
            </a:r>
            <a:r>
              <a:rPr lang="ja-JP" altLang="en-US" sz="2800" dirty="0"/>
              <a:t>」</a:t>
            </a:r>
            <a:r>
              <a:rPr lang="ja-JP" altLang="ja-JP" sz="2800" dirty="0"/>
              <a:t>ということは、</a:t>
            </a:r>
            <a:endParaRPr lang="en-US" altLang="ja-JP" sz="2800" dirty="0"/>
          </a:p>
          <a:p>
            <a:pPr lvl="0"/>
            <a:r>
              <a:rPr lang="ja-JP" altLang="en-US" sz="2800" dirty="0"/>
              <a:t>「</a:t>
            </a:r>
            <a:r>
              <a:rPr lang="ja-JP" altLang="ja-JP" sz="2800" dirty="0"/>
              <a:t>助け</a:t>
            </a:r>
            <a:r>
              <a:rPr lang="ja-JP" altLang="en-US" sz="2800" dirty="0"/>
              <a:t>て」と</a:t>
            </a:r>
            <a:r>
              <a:rPr lang="ja-JP" altLang="ja-JP" sz="2800" dirty="0"/>
              <a:t>適切な人に助けを求めて、</a:t>
            </a:r>
            <a:endParaRPr lang="en-US" altLang="ja-JP" sz="2800" dirty="0"/>
          </a:p>
          <a:p>
            <a:pPr lvl="0"/>
            <a:r>
              <a:rPr lang="ja-JP" altLang="ja-JP" sz="2800" dirty="0"/>
              <a:t>一時的に必要な助けを借りながら、</a:t>
            </a:r>
            <a:endParaRPr lang="en-US" altLang="ja-JP" sz="2800" dirty="0"/>
          </a:p>
          <a:p>
            <a:pPr lvl="0"/>
            <a:r>
              <a:rPr lang="ja-JP" altLang="ja-JP" sz="2800" dirty="0"/>
              <a:t>いずれ自分でその問題に</a:t>
            </a:r>
            <a:endParaRPr lang="en-US" altLang="ja-JP" sz="2800" dirty="0"/>
          </a:p>
          <a:p>
            <a:pPr lvl="0"/>
            <a:r>
              <a:rPr lang="ja-JP" altLang="ja-JP" sz="2800" dirty="0"/>
              <a:t>対処できるようになることです。</a:t>
            </a:r>
          </a:p>
          <a:p>
            <a:r>
              <a:rPr lang="en-US" altLang="ja-JP" dirty="0"/>
              <a:t> </a:t>
            </a:r>
            <a:endParaRPr lang="ja-JP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4788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2960" y="1845734"/>
            <a:ext cx="7852954" cy="402336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ja-JP" altLang="ja-JP" sz="3300" dirty="0"/>
              <a:t>友</a:t>
            </a:r>
            <a:r>
              <a:rPr lang="ja-JP" altLang="en-US" sz="3300" dirty="0"/>
              <a:t>だちの</a:t>
            </a:r>
            <a:r>
              <a:rPr lang="ja-JP" altLang="ja-JP" sz="3300" dirty="0"/>
              <a:t>悩みを聞く側にも大きな負担がかかります。</a:t>
            </a:r>
            <a:endParaRPr lang="en-US" altLang="ja-JP" sz="3300" dirty="0"/>
          </a:p>
          <a:p>
            <a:pPr lvl="0"/>
            <a:endParaRPr lang="en-US" altLang="ja-JP" sz="3300" dirty="0"/>
          </a:p>
          <a:p>
            <a:pPr lvl="0"/>
            <a:r>
              <a:rPr lang="ja-JP" altLang="ja-JP" sz="3300" dirty="0"/>
              <a:t>あなた以外に話をできる人につながることで、</a:t>
            </a:r>
            <a:endParaRPr lang="en-US" altLang="ja-JP" sz="3300" dirty="0"/>
          </a:p>
          <a:p>
            <a:pPr lvl="0"/>
            <a:endParaRPr lang="en-US" altLang="ja-JP" sz="3300" dirty="0"/>
          </a:p>
          <a:p>
            <a:pPr lvl="0"/>
            <a:r>
              <a:rPr lang="ja-JP" altLang="ja-JP" sz="3300" dirty="0"/>
              <a:t>あなた自身が負担にならず</a:t>
            </a:r>
            <a:r>
              <a:rPr lang="ja-JP" altLang="en-US" sz="3300" dirty="0"/>
              <a:t>、</a:t>
            </a:r>
            <a:endParaRPr lang="en-US" altLang="ja-JP" sz="3300" dirty="0"/>
          </a:p>
          <a:p>
            <a:pPr lvl="0"/>
            <a:r>
              <a:rPr lang="ja-JP" altLang="ja-JP" sz="3300" dirty="0"/>
              <a:t>友</a:t>
            </a:r>
            <a:r>
              <a:rPr lang="ja-JP" altLang="en-US" sz="3300" dirty="0"/>
              <a:t>だち</a:t>
            </a:r>
            <a:r>
              <a:rPr lang="ja-JP" altLang="ja-JP" sz="3300" dirty="0"/>
              <a:t>をサポートできます。</a:t>
            </a:r>
            <a:endParaRPr lang="en-US" altLang="ja-JP" sz="3300" dirty="0"/>
          </a:p>
          <a:p>
            <a:pPr lvl="0"/>
            <a:endParaRPr lang="ja-JP" altLang="ja-JP" sz="4100" dirty="0"/>
          </a:p>
          <a:p>
            <a:r>
              <a:rPr lang="en-US" altLang="ja-JP" dirty="0"/>
              <a:t> </a:t>
            </a:r>
            <a:endParaRPr lang="ja-JP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724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4749" y="2404964"/>
            <a:ext cx="7799151" cy="1450757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3600" dirty="0"/>
              <a:t>「</a:t>
            </a:r>
            <a:r>
              <a:rPr lang="ja-JP" altLang="en-US" sz="3600" dirty="0"/>
              <a:t>こころの病</a:t>
            </a:r>
            <a:r>
              <a:rPr kumimoji="1" lang="ja-JP" altLang="en-US" sz="3600" dirty="0"/>
              <a:t>」と聞いて思いつくことって？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12022" y="1307852"/>
            <a:ext cx="7543800" cy="965085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1899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ja-JP" altLang="ja-JP" sz="2800" dirty="0"/>
              <a:t>相談機関を紹介することは、</a:t>
            </a:r>
            <a:endParaRPr lang="en-US" altLang="ja-JP" sz="2800" dirty="0"/>
          </a:p>
          <a:p>
            <a:pPr lvl="0"/>
            <a:r>
              <a:rPr lang="ja-JP" altLang="ja-JP" sz="2800" dirty="0"/>
              <a:t>責任を放棄したのではなく、</a:t>
            </a:r>
            <a:endParaRPr lang="en-US" altLang="ja-JP" sz="2800" dirty="0"/>
          </a:p>
          <a:p>
            <a:pPr lvl="0"/>
            <a:r>
              <a:rPr lang="ja-JP" altLang="ja-JP" sz="2800" dirty="0"/>
              <a:t>友</a:t>
            </a:r>
            <a:r>
              <a:rPr lang="ja-JP" altLang="en-US" sz="2800" dirty="0"/>
              <a:t>だち</a:t>
            </a:r>
            <a:r>
              <a:rPr lang="ja-JP" altLang="ja-JP" sz="2800" dirty="0"/>
              <a:t>に応援役をつけたこと</a:t>
            </a:r>
            <a:r>
              <a:rPr lang="ja-JP" altLang="en-US" sz="2800" dirty="0"/>
              <a:t>。</a:t>
            </a:r>
            <a:endParaRPr lang="en-US" altLang="ja-JP" sz="2800" dirty="0"/>
          </a:p>
          <a:p>
            <a:pPr lvl="0"/>
            <a:r>
              <a:rPr lang="ja-JP" altLang="ja-JP" sz="2800" dirty="0"/>
              <a:t>友</a:t>
            </a:r>
            <a:r>
              <a:rPr lang="ja-JP" altLang="en-US" sz="2800" dirty="0"/>
              <a:t>だち</a:t>
            </a:r>
            <a:r>
              <a:rPr lang="ja-JP" altLang="ja-JP" sz="2800" dirty="0"/>
              <a:t>の味方が増え</a:t>
            </a:r>
            <a:r>
              <a:rPr lang="ja-JP" altLang="en-US" sz="2800" dirty="0"/>
              <a:t>ること。</a:t>
            </a:r>
            <a:endParaRPr lang="en-US" altLang="ja-JP" sz="2800" dirty="0"/>
          </a:p>
          <a:p>
            <a:pPr lvl="0"/>
            <a:endParaRPr lang="en-US" altLang="ja-JP" sz="2800" dirty="0"/>
          </a:p>
          <a:p>
            <a:pPr lvl="0"/>
            <a:r>
              <a:rPr lang="ja-JP" altLang="ja-JP" sz="2800" dirty="0"/>
              <a:t>自分が対応できる限界も伝えながら、</a:t>
            </a:r>
            <a:endParaRPr lang="en-US" altLang="ja-JP" sz="2800" dirty="0"/>
          </a:p>
          <a:p>
            <a:pPr lvl="0"/>
            <a:r>
              <a:rPr lang="ja-JP" altLang="ja-JP" sz="2800" dirty="0"/>
              <a:t>適切な対応を考えてくれる</a:t>
            </a:r>
            <a:endParaRPr lang="en-US" altLang="ja-JP" sz="2800" dirty="0"/>
          </a:p>
          <a:p>
            <a:pPr lvl="0"/>
            <a:r>
              <a:rPr lang="ja-JP" altLang="ja-JP" sz="2800" dirty="0"/>
              <a:t>これらの相談機関を教えてあげましょう。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9444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さいごに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ja-JP" altLang="en-US" sz="3200" dirty="0"/>
              <a:t>「つらさ」を吹っ飛ばす一工夫。</a:t>
            </a:r>
            <a:endParaRPr kumimoji="1" lang="en-US" altLang="ja-JP" sz="3200" dirty="0"/>
          </a:p>
          <a:p>
            <a:r>
              <a:rPr kumimoji="1" lang="ja-JP" altLang="en-US" sz="3200" dirty="0"/>
              <a:t>ちょっと楽しい、五七五の</a:t>
            </a:r>
            <a:endParaRPr kumimoji="1" lang="en-US" altLang="ja-JP" sz="3200" dirty="0"/>
          </a:p>
          <a:p>
            <a:r>
              <a:rPr kumimoji="1" lang="ja-JP" altLang="en-US" sz="3200" dirty="0"/>
              <a:t>「レジリエンス川柳」を作ってみよう</a:t>
            </a:r>
            <a:endParaRPr kumimoji="1" lang="en-US" altLang="ja-JP" sz="3200" dirty="0"/>
          </a:p>
          <a:p>
            <a:r>
              <a:rPr lang="ja-JP" altLang="en-US" sz="3200" dirty="0"/>
              <a:t>（例）　　　</a:t>
            </a:r>
            <a:endParaRPr lang="en-US" altLang="ja-JP" sz="3200" dirty="0"/>
          </a:p>
          <a:p>
            <a:r>
              <a:rPr lang="ja-JP" altLang="en-US" sz="3200" dirty="0"/>
              <a:t>　つらいとき　うたってみるんだ</a:t>
            </a:r>
            <a:endParaRPr lang="en-US" altLang="ja-JP" sz="3200" dirty="0"/>
          </a:p>
          <a:p>
            <a:r>
              <a:rPr lang="ja-JP" altLang="en-US" sz="3200"/>
              <a:t>　　　　　　　　　　　　アンパンマン</a:t>
            </a:r>
            <a:endParaRPr lang="en-US" altLang="ja-JP" sz="3200" dirty="0"/>
          </a:p>
          <a:p>
            <a:endParaRPr lang="en-US" altLang="ja-JP" sz="3200" dirty="0"/>
          </a:p>
          <a:p>
            <a:r>
              <a:rPr lang="ja-JP" altLang="en-US" sz="3200" dirty="0"/>
              <a:t>　</a:t>
            </a:r>
            <a:endParaRPr lang="en-US" altLang="ja-JP" sz="3200" dirty="0"/>
          </a:p>
          <a:p>
            <a:endParaRPr lang="en-US" altLang="ja-JP" sz="3200" dirty="0"/>
          </a:p>
          <a:p>
            <a:endParaRPr kumimoji="1" lang="ja-JP" altLang="en-US" dirty="0"/>
          </a:p>
        </p:txBody>
      </p:sp>
      <p:pic>
        <p:nvPicPr>
          <p:cNvPr id="6148" name="Picture 4" descr="元気な男の子のイラス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840" y="2808515"/>
            <a:ext cx="261461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77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20090" y="1905000"/>
            <a:ext cx="7795260" cy="3398520"/>
          </a:xfrm>
        </p:spPr>
        <p:txBody>
          <a:bodyPr>
            <a:normAutofit/>
          </a:bodyPr>
          <a:lstStyle/>
          <a:p>
            <a:r>
              <a:rPr lang="ja-JP" altLang="en-US" sz="3000" dirty="0"/>
              <a:t>さあやるか　背筋伸ばして　早歩き。 </a:t>
            </a:r>
            <a:endParaRPr lang="en-US" altLang="ja-JP" sz="3000" dirty="0"/>
          </a:p>
          <a:p>
            <a:r>
              <a:rPr lang="ja-JP" altLang="en-US" sz="3000" dirty="0"/>
              <a:t>心から　楽しいことだけ　今日はやる。</a:t>
            </a:r>
            <a:endParaRPr lang="en-US" altLang="ja-JP" sz="3000" dirty="0"/>
          </a:p>
          <a:p>
            <a:r>
              <a:rPr lang="ja-JP" altLang="en-US" sz="3000" dirty="0"/>
              <a:t>できるよと　自分に言って　第一歩</a:t>
            </a:r>
            <a:endParaRPr lang="en-US" altLang="ja-JP" sz="3000" dirty="0"/>
          </a:p>
          <a:p>
            <a:endParaRPr kumimoji="1" lang="en-US" altLang="ja-JP" sz="3000" dirty="0"/>
          </a:p>
          <a:p>
            <a:endParaRPr kumimoji="1" lang="en-US" altLang="ja-JP" sz="3000" dirty="0"/>
          </a:p>
          <a:p>
            <a:pPr algn="r"/>
            <a:r>
              <a:rPr kumimoji="1" lang="ja-JP" altLang="en-US" sz="1100" dirty="0"/>
              <a:t>福岡大学主催全国高校生川柳コンクール　優秀作品より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97230" y="685801"/>
            <a:ext cx="7212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/>
              <a:t>レジリエンス川柳</a:t>
            </a:r>
          </a:p>
        </p:txBody>
      </p:sp>
      <p:pic>
        <p:nvPicPr>
          <p:cNvPr id="7170" name="Picture 2" descr="俳句を詠んでいる男性のイラス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09359" y="2155371"/>
            <a:ext cx="1754534" cy="266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60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レジリエンス川柳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9858" y="1985554"/>
            <a:ext cx="7543800" cy="4023360"/>
          </a:xfrm>
        </p:spPr>
        <p:txBody>
          <a:bodyPr/>
          <a:lstStyle/>
          <a:p>
            <a:r>
              <a:rPr lang="ja-JP" altLang="en-US" sz="3000" dirty="0"/>
              <a:t>かかってこい　おちるまぶたと　格闘中</a:t>
            </a:r>
            <a:endParaRPr lang="en-US" altLang="ja-JP" sz="3000" dirty="0"/>
          </a:p>
          <a:p>
            <a:endParaRPr lang="en-US" altLang="ja-JP" sz="3000" dirty="0"/>
          </a:p>
          <a:p>
            <a:r>
              <a:rPr lang="ja-JP" altLang="en-US" sz="3000" dirty="0"/>
              <a:t>幸せと　辛いという字　なぜ似てる</a:t>
            </a:r>
            <a:endParaRPr lang="en-US" altLang="ja-JP" sz="3000" dirty="0"/>
          </a:p>
          <a:p>
            <a:endParaRPr lang="en-US" altLang="ja-JP" sz="3000" dirty="0"/>
          </a:p>
          <a:p>
            <a:r>
              <a:rPr lang="ja-JP" altLang="en-US" sz="3200" dirty="0"/>
              <a:t>いろいろと　あるけどそれが　あたりまえ</a:t>
            </a:r>
          </a:p>
          <a:p>
            <a:endParaRPr lang="en-US" altLang="ja-JP" sz="3000" dirty="0"/>
          </a:p>
          <a:p>
            <a:endParaRPr kumimoji="1" lang="ja-JP" altLang="en-US" dirty="0"/>
          </a:p>
        </p:txBody>
      </p:sp>
      <p:cxnSp>
        <p:nvCxnSpPr>
          <p:cNvPr id="6" name="曲線コネクタ 5"/>
          <p:cNvCxnSpPr/>
          <p:nvPr/>
        </p:nvCxnSpPr>
        <p:spPr>
          <a:xfrm>
            <a:off x="6260374" y="2939144"/>
            <a:ext cx="871946" cy="1058091"/>
          </a:xfrm>
          <a:prstGeom prst="curvedConnector3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曲線コネクタ 9"/>
          <p:cNvCxnSpPr/>
          <p:nvPr/>
        </p:nvCxnSpPr>
        <p:spPr>
          <a:xfrm flipV="1">
            <a:off x="7044146" y="2612572"/>
            <a:ext cx="1080909" cy="1384663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197" name="Picture 5" descr="挫折のイラス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557" y="4185557"/>
            <a:ext cx="1106201" cy="155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元気な男性会社員のイラス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447" y="1206138"/>
            <a:ext cx="904946" cy="153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直線コネクタ 11"/>
          <p:cNvCxnSpPr/>
          <p:nvPr/>
        </p:nvCxnSpPr>
        <p:spPr>
          <a:xfrm>
            <a:off x="6143247" y="2939143"/>
            <a:ext cx="189041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>
            <a:off x="8154393" y="2612571"/>
            <a:ext cx="1" cy="3265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四角形吹き出し 30"/>
          <p:cNvSpPr/>
          <p:nvPr/>
        </p:nvSpPr>
        <p:spPr>
          <a:xfrm>
            <a:off x="7701920" y="3184071"/>
            <a:ext cx="537477" cy="529045"/>
          </a:xfrm>
          <a:prstGeom prst="wedgeRectCallout">
            <a:avLst>
              <a:gd name="adj1" fmla="val 31237"/>
              <a:gd name="adj2" fmla="val -83179"/>
            </a:avLst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テキスト ボックス 1023"/>
          <p:cNvSpPr txBox="1"/>
          <p:nvPr/>
        </p:nvSpPr>
        <p:spPr>
          <a:xfrm>
            <a:off x="7701920" y="3263926"/>
            <a:ext cx="537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成長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98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5820" y="1612484"/>
            <a:ext cx="7543800" cy="2548037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/>
              <a:t>「</a:t>
            </a:r>
            <a:r>
              <a:rPr lang="ja-JP" altLang="en-US" sz="3200" dirty="0"/>
              <a:t>しんどい・</a:t>
            </a:r>
            <a:r>
              <a:rPr kumimoji="1" lang="ja-JP" altLang="en-US" sz="3200" dirty="0"/>
              <a:t>つらい」気分になったことはある</a:t>
            </a:r>
            <a:r>
              <a:rPr kumimoji="1" lang="en-US" altLang="ja-JP" sz="3200" dirty="0"/>
              <a:t>?</a:t>
            </a:r>
            <a:br>
              <a:rPr kumimoji="1" lang="en-US" altLang="ja-JP" sz="3200" dirty="0"/>
            </a:br>
            <a:br>
              <a:rPr lang="en-US" altLang="ja-JP" sz="3200" dirty="0"/>
            </a:br>
            <a:r>
              <a:rPr lang="ja-JP" altLang="en-US" sz="3200" dirty="0"/>
              <a:t>そんなときは、どうしてた？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65810" y="1190414"/>
            <a:ext cx="1028700" cy="516466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199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/>
              <a:t>こころの病のいろいろ</a:t>
            </a:r>
            <a:br>
              <a:rPr kumimoji="1" lang="en-US" altLang="ja-JP" sz="3600" dirty="0"/>
            </a:br>
            <a:r>
              <a:rPr kumimoji="1" lang="ja-JP" altLang="en-US" sz="3600" dirty="0"/>
              <a:t>　　　　　　</a:t>
            </a:r>
            <a:r>
              <a:rPr lang="ja-JP" altLang="en-US" sz="5400" b="1" dirty="0">
                <a:solidFill>
                  <a:srgbClr val="FF0000"/>
                </a:solidFill>
              </a:rPr>
              <a:t>統合失調症</a:t>
            </a:r>
            <a:endParaRPr kumimoji="1" lang="ja-JP" alt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845734"/>
            <a:ext cx="7909560" cy="4023360"/>
          </a:xfrm>
        </p:spPr>
        <p:txBody>
          <a:bodyPr>
            <a:normAutofit/>
          </a:bodyPr>
          <a:lstStyle/>
          <a:p>
            <a:r>
              <a:rPr lang="ja-JP" altLang="en-US" sz="3200" dirty="0"/>
              <a:t>・青年期に発症しやすい</a:t>
            </a:r>
            <a:endParaRPr lang="en-US" altLang="ja-JP" sz="3200" dirty="0"/>
          </a:p>
          <a:p>
            <a:r>
              <a:rPr lang="ja-JP" altLang="en-US" sz="3200" dirty="0"/>
              <a:t>・おもな症状は幻覚・妄想</a:t>
            </a:r>
            <a:endParaRPr lang="en-US" altLang="ja-JP" sz="3200" dirty="0"/>
          </a:p>
          <a:p>
            <a:r>
              <a:rPr lang="ja-JP" altLang="en-US" sz="3200" dirty="0"/>
              <a:t>・他者が自己を脅かすものとして認識される</a:t>
            </a:r>
            <a:endParaRPr lang="en-US" altLang="ja-JP" sz="3200" dirty="0"/>
          </a:p>
          <a:p>
            <a:r>
              <a:rPr lang="ja-JP" altLang="en-US" sz="3200" dirty="0"/>
              <a:t>・幻想・妄想は被害的</a:t>
            </a:r>
            <a:endParaRPr lang="en-US" altLang="ja-JP" sz="3200" dirty="0"/>
          </a:p>
          <a:p>
            <a:r>
              <a:rPr lang="ja-JP" altLang="en-US" sz="3200" dirty="0"/>
              <a:t>　「悪口を言っている」「陥れようと企んでいる」</a:t>
            </a:r>
            <a:endParaRPr lang="en-US" altLang="ja-JP" sz="3200" dirty="0"/>
          </a:p>
          <a:p>
            <a:r>
              <a:rPr lang="ja-JP" altLang="en-US" sz="3200" dirty="0"/>
              <a:t>・重症化すると、おどおどと怯えて孤立する</a:t>
            </a:r>
            <a:endParaRPr lang="en-US" altLang="ja-JP" sz="3200" dirty="0"/>
          </a:p>
          <a:p>
            <a:endParaRPr lang="en-US" altLang="ja-JP" sz="3600" dirty="0"/>
          </a:p>
          <a:p>
            <a:endParaRPr kumimoji="1" lang="en-US" altLang="ja-JP" sz="3600" dirty="0"/>
          </a:p>
          <a:p>
            <a:pPr marL="0" indent="0">
              <a:buNone/>
            </a:pP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96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/>
              <a:t>こころの病のいろいろ</a:t>
            </a:r>
            <a:br>
              <a:rPr kumimoji="1" lang="en-US" altLang="ja-JP" sz="3600" dirty="0"/>
            </a:br>
            <a:r>
              <a:rPr kumimoji="1" lang="ja-JP" altLang="en-US" sz="3600" dirty="0"/>
              <a:t>　　　　　　</a:t>
            </a:r>
            <a:r>
              <a:rPr lang="ja-JP" altLang="en-US" sz="5400" b="1" dirty="0">
                <a:solidFill>
                  <a:srgbClr val="FF0000"/>
                </a:solidFill>
              </a:rPr>
              <a:t>気分の障害</a:t>
            </a:r>
            <a:endParaRPr kumimoji="1" lang="ja-JP" alt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6929" y="1845734"/>
            <a:ext cx="8171234" cy="4023360"/>
          </a:xfrm>
        </p:spPr>
        <p:txBody>
          <a:bodyPr>
            <a:normAutofit/>
          </a:bodyPr>
          <a:lstStyle/>
          <a:p>
            <a:r>
              <a:rPr lang="ja-JP" altLang="en-US" sz="3200" dirty="0"/>
              <a:t>・感情・情操・持続的な気分・意志・意欲に障害</a:t>
            </a:r>
            <a:endParaRPr lang="en-US" altLang="ja-JP" sz="3200" dirty="0"/>
          </a:p>
          <a:p>
            <a:r>
              <a:rPr lang="ja-JP" altLang="en-US" sz="3200" dirty="0"/>
              <a:t>・あまりにも急激にエネルギーを投入すると、</a:t>
            </a:r>
            <a:endParaRPr lang="en-US" altLang="ja-JP" sz="3200" dirty="0"/>
          </a:p>
          <a:p>
            <a:r>
              <a:rPr lang="ja-JP" altLang="en-US" sz="3200" dirty="0"/>
              <a:t>　そのあと突如うつ状態に陥る危険性がある</a:t>
            </a:r>
            <a:endParaRPr lang="en-US" altLang="ja-JP" sz="3200" dirty="0"/>
          </a:p>
          <a:p>
            <a:r>
              <a:rPr lang="ja-JP" altLang="en-US" sz="3200" dirty="0"/>
              <a:t>・自殺と関連が深く、回復期に頻度が高いとい</a:t>
            </a:r>
            <a:endParaRPr lang="en-US" altLang="ja-JP" sz="3200" dirty="0"/>
          </a:p>
          <a:p>
            <a:r>
              <a:rPr lang="ja-JP" altLang="en-US" sz="3200" dirty="0"/>
              <a:t>　われる</a:t>
            </a:r>
            <a:endParaRPr lang="en-US" altLang="ja-JP" sz="3200" dirty="0"/>
          </a:p>
          <a:p>
            <a:endParaRPr kumimoji="1" lang="en-US" altLang="ja-JP" sz="3600" dirty="0"/>
          </a:p>
          <a:p>
            <a:pPr marL="0" indent="0">
              <a:buNone/>
            </a:pP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95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/>
              <a:t>こころの病のいろいろ</a:t>
            </a:r>
            <a:br>
              <a:rPr kumimoji="1" lang="en-US" altLang="ja-JP" sz="3600" dirty="0"/>
            </a:br>
            <a:r>
              <a:rPr kumimoji="1" lang="ja-JP" altLang="en-US" sz="3600" dirty="0"/>
              <a:t>　　　　　　</a:t>
            </a:r>
            <a:r>
              <a:rPr lang="ja-JP" altLang="en-US" sz="5400" b="1" dirty="0">
                <a:solidFill>
                  <a:srgbClr val="FF0000"/>
                </a:solidFill>
              </a:rPr>
              <a:t>行動の障害</a:t>
            </a:r>
            <a:endParaRPr kumimoji="1" lang="ja-JP" alt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/>
              <a:t>摂食障害</a:t>
            </a:r>
            <a:r>
              <a:rPr lang="en-US" altLang="ja-JP" sz="3200" dirty="0"/>
              <a:t>(</a:t>
            </a:r>
            <a:r>
              <a:rPr lang="ja-JP" altLang="en-US" sz="3200" dirty="0"/>
              <a:t>過食症・拒食症）</a:t>
            </a:r>
            <a:endParaRPr lang="en-US" altLang="ja-JP" sz="3200" dirty="0"/>
          </a:p>
          <a:p>
            <a:r>
              <a:rPr lang="ja-JP" altLang="en-US" sz="3200" dirty="0"/>
              <a:t>薬物乱用</a:t>
            </a:r>
            <a:endParaRPr lang="en-US" altLang="ja-JP" sz="3200" dirty="0"/>
          </a:p>
          <a:p>
            <a:r>
              <a:rPr lang="ja-JP" altLang="en-US" sz="3200" dirty="0"/>
              <a:t>　（シンナー、違法ドラッグ、麻薬等）</a:t>
            </a:r>
            <a:endParaRPr lang="en-US" altLang="ja-JP" sz="3200" dirty="0"/>
          </a:p>
          <a:p>
            <a:r>
              <a:rPr lang="ja-JP" altLang="en-US" sz="3200" dirty="0"/>
              <a:t>種々の嗜癖</a:t>
            </a:r>
            <a:endParaRPr lang="en-US" altLang="ja-JP" sz="3200" dirty="0"/>
          </a:p>
          <a:p>
            <a:r>
              <a:rPr lang="ja-JP" altLang="en-US" sz="3200" dirty="0"/>
              <a:t>　</a:t>
            </a:r>
            <a:r>
              <a:rPr lang="en-US" altLang="ja-JP" sz="3200" dirty="0"/>
              <a:t>(</a:t>
            </a:r>
            <a:r>
              <a:rPr lang="ja-JP" altLang="en-US" sz="3200" dirty="0"/>
              <a:t>アルコール、賭博、買い物、携帯電話）</a:t>
            </a:r>
            <a:endParaRPr lang="en-US" altLang="ja-JP" sz="3200" dirty="0"/>
          </a:p>
          <a:p>
            <a:r>
              <a:rPr lang="ja-JP" altLang="en-US" sz="3200" dirty="0"/>
              <a:t>手首自傷、過量服薬</a:t>
            </a:r>
            <a:endParaRPr lang="en-US" altLang="ja-JP" sz="3200" dirty="0"/>
          </a:p>
          <a:p>
            <a:endParaRPr kumimoji="1" lang="en-US" altLang="ja-JP" sz="3600" dirty="0"/>
          </a:p>
          <a:p>
            <a:pPr marL="0" indent="0">
              <a:buNone/>
            </a:pP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17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400" dirty="0"/>
              <a:t>病院のこと、薬のこと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3955" y="1871860"/>
            <a:ext cx="7903028" cy="4023360"/>
          </a:xfrm>
        </p:spPr>
        <p:txBody>
          <a:bodyPr>
            <a:normAutofit/>
          </a:bodyPr>
          <a:lstStyle/>
          <a:p>
            <a:endParaRPr kumimoji="1" lang="en-US" altLang="ja-JP" sz="3200" dirty="0"/>
          </a:p>
          <a:p>
            <a:r>
              <a:rPr lang="ja-JP" altLang="en-US" sz="2800" dirty="0"/>
              <a:t>医療機関</a:t>
            </a:r>
            <a:r>
              <a:rPr kumimoji="1" lang="ja-JP" altLang="en-US" sz="2800" dirty="0"/>
              <a:t>　精神科・神経科、心療内科など</a:t>
            </a:r>
            <a:endParaRPr kumimoji="1" lang="en-US" altLang="ja-JP" sz="2800" dirty="0"/>
          </a:p>
          <a:p>
            <a:r>
              <a:rPr lang="ja-JP" altLang="en-US" sz="2800" dirty="0"/>
              <a:t>治療方法　心理療法（心理士によるカウンセリング）</a:t>
            </a:r>
            <a:endParaRPr lang="en-US" altLang="ja-JP" sz="2800" dirty="0"/>
          </a:p>
          <a:p>
            <a:r>
              <a:rPr kumimoji="1" lang="ja-JP" altLang="en-US" sz="2800" dirty="0"/>
              <a:t>　　　　　　　薬物療法（医師による薬の処方）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179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 descr="http://www8.cao.go.jp/jisatsutaisaku/whitepaper/w-2015/html/img/chapter1-02-04-04.gif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1" y="286604"/>
            <a:ext cx="7635239" cy="62665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655349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TM02900769[[fn=レトロスペクト]]</Template>
  <TotalTime>3294</TotalTime>
  <Words>1317</Words>
  <Application>Microsoft Office PowerPoint</Application>
  <PresentationFormat>画面に合わせる (4:3)</PresentationFormat>
  <Paragraphs>252</Paragraphs>
  <Slides>33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36" baseType="lpstr">
      <vt:lpstr>Calibri</vt:lpstr>
      <vt:lpstr>Calibri Light</vt:lpstr>
      <vt:lpstr>レトロスペクト</vt:lpstr>
      <vt:lpstr>こころの病と 　　　　　　出会ったら</vt:lpstr>
      <vt:lpstr>本時の予定</vt:lpstr>
      <vt:lpstr>「こころの病」と聞いて思いつくことって？</vt:lpstr>
      <vt:lpstr>「しんどい・つらい」気分になったことはある?  そんなときは、どうしてた？</vt:lpstr>
      <vt:lpstr>こころの病のいろいろ 　　　　　　統合失調症</vt:lpstr>
      <vt:lpstr>こころの病のいろいろ 　　　　　　気分の障害</vt:lpstr>
      <vt:lpstr>こころの病のいろいろ 　　　　　　行動の障害</vt:lpstr>
      <vt:lpstr>病院のこと、薬のこと</vt:lpstr>
      <vt:lpstr>PowerPoint プレゼンテーション</vt:lpstr>
      <vt:lpstr>PowerPoint プレゼンテーション</vt:lpstr>
      <vt:lpstr>PowerPoint プレゼンテーション</vt:lpstr>
      <vt:lpstr>うつの症状 （１）抑うつ気分</vt:lpstr>
      <vt:lpstr>うつの症状 （２）精神運動制止</vt:lpstr>
      <vt:lpstr>うつの症状 （３）不安・焦燥感</vt:lpstr>
      <vt:lpstr>うつの症状 （４）自律神経症状</vt:lpstr>
      <vt:lpstr>大切なのは、きづくこと。</vt:lpstr>
      <vt:lpstr>どんな言葉をかければいいか。</vt:lpstr>
      <vt:lpstr>それから　「つ な ぐ」</vt:lpstr>
      <vt:lpstr>私の相談リスト （しんらいできる　大人たち）</vt:lpstr>
      <vt:lpstr>じっさいにどんな相談が どこでできるの？ </vt:lpstr>
      <vt:lpstr>PowerPoint プレゼンテーション</vt:lpstr>
      <vt:lpstr>では、実際に状況に分けて、 　　　　　　　　　考えていきましょう</vt:lpstr>
      <vt:lpstr>どこにつなげばいいでしょう？</vt:lpstr>
      <vt:lpstr>解説</vt:lpstr>
      <vt:lpstr>どこにつなげばいいでしょう？</vt:lpstr>
      <vt:lpstr>解説</vt:lpstr>
      <vt:lpstr>まとめ</vt:lpstr>
      <vt:lpstr> 信頼できる大人は、 このほかにも様々なところにいます。</vt:lpstr>
      <vt:lpstr>PowerPoint プレゼンテーション</vt:lpstr>
      <vt:lpstr>PowerPoint プレゼンテーション</vt:lpstr>
      <vt:lpstr>さいごに</vt:lpstr>
      <vt:lpstr>PowerPoint プレゼンテーション</vt:lpstr>
      <vt:lpstr>レジリエンス川柳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うつっぽい気分と向かい合う</dc:title>
  <dc:creator>teacher202</dc:creator>
  <cp:lastModifiedBy>福田　裕子</cp:lastModifiedBy>
  <cp:revision>99</cp:revision>
  <cp:lastPrinted>2017-02-23T10:23:48Z</cp:lastPrinted>
  <dcterms:created xsi:type="dcterms:W3CDTF">2016-07-26T05:16:38Z</dcterms:created>
  <dcterms:modified xsi:type="dcterms:W3CDTF">2025-03-25T02:06:54Z</dcterms:modified>
</cp:coreProperties>
</file>